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7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171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1546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6290" y="505302"/>
            <a:ext cx="755142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974" b="1" kern="0" spc="-3" dirty="0">
                <a:solidFill>
                  <a:srgbClr val="0F172A"/>
                </a:solidFill>
              </a:rPr>
              <a:t>DMPS</a:t>
            </a:r>
            <a:endParaRPr lang="en-US" sz="4974" dirty="0"/>
          </a:p>
        </p:txBody>
      </p:sp>
      <p:sp>
        <p:nvSpPr>
          <p:cNvPr id="4" name="Text 1"/>
          <p:cNvSpPr/>
          <p:nvPr/>
        </p:nvSpPr>
        <p:spPr>
          <a:xfrm>
            <a:off x="765810" y="1257730"/>
            <a:ext cx="7612380" cy="26930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04" kern="0" spc="2" dirty="0">
                <a:solidFill>
                  <a:srgbClr val="334155"/>
                </a:solidFill>
              </a:rPr>
              <a:t>Data &amp; Media Processing Studio</a:t>
            </a:r>
            <a:endParaRPr lang="en-US" sz="1704" dirty="0"/>
          </a:p>
        </p:txBody>
      </p:sp>
      <p:sp>
        <p:nvSpPr>
          <p:cNvPr id="5" name="Text 2"/>
          <p:cNvSpPr/>
          <p:nvPr/>
        </p:nvSpPr>
        <p:spPr>
          <a:xfrm>
            <a:off x="2114550" y="3469383"/>
            <a:ext cx="4914900" cy="1942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F172A"/>
                </a:solidFill>
              </a:rPr>
              <a:t>KLILA Mohamed &amp; CHAGHAL Mohamed Amine</a:t>
            </a:r>
            <a:endParaRPr lang="en-US" sz="1193" dirty="0"/>
          </a:p>
        </p:txBody>
      </p:sp>
      <p:sp>
        <p:nvSpPr>
          <p:cNvPr id="6" name="Text 3"/>
          <p:cNvSpPr/>
          <p:nvPr/>
        </p:nvSpPr>
        <p:spPr>
          <a:xfrm>
            <a:off x="3310437" y="3978010"/>
            <a:ext cx="2523127" cy="1453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563EB"/>
                </a:solidFill>
              </a:rPr>
              <a:t>Projet Académique • École d'Ingénieur • Janvier 2026</a:t>
            </a:r>
            <a:endParaRPr lang="en-US" sz="885" dirty="0"/>
          </a:p>
        </p:txBody>
      </p:sp>
      <p:pic>
        <p:nvPicPr>
          <p:cNvPr id="10" name="Image 9" descr="Une image contenant capture d’écran, Graphique, logo, symbole&#10;&#10;Le contenu généré par l’IA peut être incorrect.">
            <a:extLst>
              <a:ext uri="{FF2B5EF4-FFF2-40B4-BE49-F238E27FC236}">
                <a16:creationId xmlns:a16="http://schemas.microsoft.com/office/drawing/2014/main" id="{529625EA-38D4-B3F6-0854-6CDC58AAC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606" y="1904108"/>
            <a:ext cx="1410789" cy="12293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00075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-1" dirty="0">
                <a:solidFill>
                  <a:srgbClr val="0F172A"/>
                </a:solidFill>
              </a:rPr>
              <a:t>Pipeline : Application des Traitements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428625" y="1209080"/>
            <a:ext cx="4869163" cy="3614682"/>
          </a:xfrm>
          <a:prstGeom prst="rect">
            <a:avLst/>
          </a:prstGeom>
          <a:solidFill>
            <a:srgbClr val="FFFFFF"/>
          </a:solidFill>
          <a:ln w="9144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111" y="1294805"/>
            <a:ext cx="1604190" cy="34289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604970" y="1280517"/>
            <a:ext cx="311040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1. Déclenchement</a:t>
            </a:r>
            <a:endParaRPr lang="en-US" sz="885" dirty="0"/>
          </a:p>
        </p:txBody>
      </p:sp>
      <p:sp>
        <p:nvSpPr>
          <p:cNvPr id="7" name="Text 3"/>
          <p:cNvSpPr/>
          <p:nvPr/>
        </p:nvSpPr>
        <p:spPr>
          <a:xfrm>
            <a:off x="5604970" y="1491258"/>
            <a:ext cx="3110405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L'utilisateur lance l'exécution. Le Controller sollicite l'Engine.</a:t>
            </a:r>
            <a:endParaRPr lang="en-US" sz="834" dirty="0"/>
          </a:p>
        </p:txBody>
      </p:sp>
      <p:sp>
        <p:nvSpPr>
          <p:cNvPr id="8" name="Text 4"/>
          <p:cNvSpPr/>
          <p:nvPr/>
        </p:nvSpPr>
        <p:spPr>
          <a:xfrm>
            <a:off x="5604970" y="1968438"/>
            <a:ext cx="311040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2. Exécution Pipeline</a:t>
            </a:r>
            <a:endParaRPr lang="en-US" sz="885" dirty="0"/>
          </a:p>
        </p:txBody>
      </p:sp>
      <p:sp>
        <p:nvSpPr>
          <p:cNvPr id="9" name="Text 5"/>
          <p:cNvSpPr/>
          <p:nvPr/>
        </p:nvSpPr>
        <p:spPr>
          <a:xfrm>
            <a:off x="5604970" y="2179179"/>
            <a:ext cx="3110405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L'Engine parcourt la liste des modules actifs et applique apply(IData&amp;) séquentiellement.</a:t>
            </a:r>
            <a:endParaRPr lang="en-US" sz="834" dirty="0"/>
          </a:p>
        </p:txBody>
      </p:sp>
      <p:sp>
        <p:nvSpPr>
          <p:cNvPr id="10" name="Text 6"/>
          <p:cNvSpPr/>
          <p:nvPr/>
        </p:nvSpPr>
        <p:spPr>
          <a:xfrm>
            <a:off x="5604970" y="2656359"/>
            <a:ext cx="311040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3. Collecte des Résultats</a:t>
            </a:r>
            <a:endParaRPr lang="en-US" sz="885" dirty="0"/>
          </a:p>
        </p:txBody>
      </p:sp>
      <p:sp>
        <p:nvSpPr>
          <p:cNvPr id="11" name="Text 7"/>
          <p:cNvSpPr/>
          <p:nvPr/>
        </p:nvSpPr>
        <p:spPr>
          <a:xfrm>
            <a:off x="5604970" y="2867099"/>
            <a:ext cx="3110405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Chaque module renvoie un </a:t>
            </a:r>
            <a:r>
              <a:rPr lang="en-US" sz="784" b="1" dirty="0">
                <a:solidFill>
                  <a:srgbClr val="334155"/>
                </a:solidFill>
              </a:rPr>
              <a:t>ModuleResult</a:t>
            </a:r>
            <a:r>
              <a:rPr lang="en-US" sz="834" dirty="0">
                <a:solidFill>
                  <a:srgbClr val="334155"/>
                </a:solidFill>
              </a:rPr>
              <a:t> contenant les métadonnées et logs.</a:t>
            </a:r>
            <a:endParaRPr lang="en-US" sz="834" dirty="0"/>
          </a:p>
        </p:txBody>
      </p:sp>
      <p:sp>
        <p:nvSpPr>
          <p:cNvPr id="12" name="Text 8"/>
          <p:cNvSpPr/>
          <p:nvPr/>
        </p:nvSpPr>
        <p:spPr>
          <a:xfrm>
            <a:off x="5604970" y="3344280"/>
            <a:ext cx="311040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4. Mise à jour UI</a:t>
            </a:r>
            <a:endParaRPr lang="en-US" sz="885" dirty="0"/>
          </a:p>
        </p:txBody>
      </p:sp>
      <p:sp>
        <p:nvSpPr>
          <p:cNvPr id="13" name="Text 9"/>
          <p:cNvSpPr/>
          <p:nvPr/>
        </p:nvSpPr>
        <p:spPr>
          <a:xfrm>
            <a:off x="5604970" y="3555020"/>
            <a:ext cx="3110405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Les </a:t>
            </a:r>
            <a:r>
              <a:rPr lang="en-US" sz="784" b="1" dirty="0">
                <a:solidFill>
                  <a:srgbClr val="334155"/>
                </a:solidFill>
              </a:rPr>
              <a:t>ResultDisplayers</a:t>
            </a:r>
            <a:r>
              <a:rPr lang="en-US" sz="834" dirty="0">
                <a:solidFill>
                  <a:srgbClr val="334155"/>
                </a:solidFill>
              </a:rPr>
              <a:t> mettent à jour l'explorateur de résultats et les logs.</a:t>
            </a:r>
            <a:endParaRPr lang="en-US" sz="83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00075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-1" dirty="0">
                <a:solidFill>
                  <a:srgbClr val="0F172A"/>
                </a:solidFill>
              </a:rPr>
              <a:t>Pipeline : Sauvegarde des Résultats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1221335"/>
            <a:ext cx="4629150" cy="3739418"/>
          </a:xfrm>
          <a:prstGeom prst="rect">
            <a:avLst/>
          </a:prstGeom>
          <a:solidFill>
            <a:srgbClr val="FFFFFF"/>
          </a:solidFill>
          <a:ln w="9144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5" y="1364210"/>
            <a:ext cx="4000500" cy="343938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650706" y="1459111"/>
            <a:ext cx="292179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1. Choix du Format</a:t>
            </a:r>
            <a:endParaRPr lang="en-US" sz="885" dirty="0"/>
          </a:p>
        </p:txBody>
      </p:sp>
      <p:sp>
        <p:nvSpPr>
          <p:cNvPr id="7" name="Text 3"/>
          <p:cNvSpPr/>
          <p:nvPr/>
        </p:nvSpPr>
        <p:spPr>
          <a:xfrm>
            <a:off x="5650706" y="1669852"/>
            <a:ext cx="2921794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L'utilisateur sélectionne l'emplacement et le format de sortie via l'UI.</a:t>
            </a:r>
            <a:endParaRPr lang="en-US" sz="834" dirty="0"/>
          </a:p>
        </p:txBody>
      </p:sp>
      <p:sp>
        <p:nvSpPr>
          <p:cNvPr id="8" name="Text 4"/>
          <p:cNvSpPr/>
          <p:nvPr/>
        </p:nvSpPr>
        <p:spPr>
          <a:xfrm>
            <a:off x="5650706" y="2204182"/>
            <a:ext cx="292179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2. Délégation</a:t>
            </a:r>
            <a:endParaRPr lang="en-US" sz="885" dirty="0"/>
          </a:p>
        </p:txBody>
      </p:sp>
      <p:sp>
        <p:nvSpPr>
          <p:cNvPr id="9" name="Text 5"/>
          <p:cNvSpPr/>
          <p:nvPr/>
        </p:nvSpPr>
        <p:spPr>
          <a:xfrm>
            <a:off x="5650706" y="2414922"/>
            <a:ext cx="2921794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L'Engine sollicite le </a:t>
            </a:r>
            <a:r>
              <a:rPr lang="en-US" sz="784" b="1" dirty="0">
                <a:solidFill>
                  <a:srgbClr val="334155"/>
                </a:solidFill>
              </a:rPr>
              <a:t>DataSaveManager</a:t>
            </a:r>
            <a:r>
              <a:rPr lang="en-US" sz="834" dirty="0">
                <a:solidFill>
                  <a:srgbClr val="334155"/>
                </a:solidFill>
              </a:rPr>
              <a:t> pour gérer l'export.</a:t>
            </a:r>
            <a:endParaRPr lang="en-US" sz="834" dirty="0"/>
          </a:p>
        </p:txBody>
      </p:sp>
      <p:sp>
        <p:nvSpPr>
          <p:cNvPr id="10" name="Text 6"/>
          <p:cNvSpPr/>
          <p:nvPr/>
        </p:nvSpPr>
        <p:spPr>
          <a:xfrm>
            <a:off x="5650706" y="2949253"/>
            <a:ext cx="292179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3. Conversion</a:t>
            </a:r>
            <a:endParaRPr lang="en-US" sz="885" dirty="0"/>
          </a:p>
        </p:txBody>
      </p:sp>
      <p:sp>
        <p:nvSpPr>
          <p:cNvPr id="11" name="Text 7"/>
          <p:cNvSpPr/>
          <p:nvPr/>
        </p:nvSpPr>
        <p:spPr>
          <a:xfrm>
            <a:off x="5650706" y="3159993"/>
            <a:ext cx="2921794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Le Saver spécifique convertit l'objet </a:t>
            </a:r>
            <a:r>
              <a:rPr lang="en-US" sz="784" b="1" dirty="0">
                <a:solidFill>
                  <a:srgbClr val="334155"/>
                </a:solidFill>
              </a:rPr>
              <a:t>IData</a:t>
            </a:r>
            <a:r>
              <a:rPr lang="en-US" sz="834" dirty="0">
                <a:solidFill>
                  <a:srgbClr val="334155"/>
                </a:solidFill>
              </a:rPr>
              <a:t> vers le format physique (CSV, PNG, etc.).</a:t>
            </a:r>
            <a:endParaRPr lang="en-US" sz="834" dirty="0"/>
          </a:p>
        </p:txBody>
      </p:sp>
      <p:sp>
        <p:nvSpPr>
          <p:cNvPr id="12" name="Text 8"/>
          <p:cNvSpPr/>
          <p:nvPr/>
        </p:nvSpPr>
        <p:spPr>
          <a:xfrm>
            <a:off x="5650706" y="3694323"/>
            <a:ext cx="292179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4. Finalisation</a:t>
            </a:r>
            <a:endParaRPr lang="en-US" sz="885" dirty="0"/>
          </a:p>
        </p:txBody>
      </p:sp>
      <p:sp>
        <p:nvSpPr>
          <p:cNvPr id="13" name="Text 9"/>
          <p:cNvSpPr/>
          <p:nvPr/>
        </p:nvSpPr>
        <p:spPr>
          <a:xfrm>
            <a:off x="5650706" y="3905064"/>
            <a:ext cx="2921794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Le fichier est écrit sur le disque et un message de succès est renvoyé à l'UI.</a:t>
            </a:r>
            <a:endParaRPr lang="en-US" sz="83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00075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-1" dirty="0">
                <a:solidFill>
                  <a:srgbClr val="0F172A"/>
                </a:solidFill>
              </a:rPr>
              <a:t>Optimisation des Performances</a:t>
            </a:r>
            <a:endParaRPr lang="en-US" sz="2436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763AE2F-74AC-2794-FC2B-D5555348BAA8}"/>
              </a:ext>
            </a:extLst>
          </p:cNvPr>
          <p:cNvGrpSpPr/>
          <p:nvPr/>
        </p:nvGrpSpPr>
        <p:grpSpPr>
          <a:xfrm>
            <a:off x="678926" y="1540550"/>
            <a:ext cx="3786188" cy="2320603"/>
            <a:chOff x="678926" y="1586270"/>
            <a:chExt cx="3786188" cy="2320603"/>
          </a:xfrm>
        </p:grpSpPr>
        <p:sp>
          <p:nvSpPr>
            <p:cNvPr id="4" name="Shape 1"/>
            <p:cNvSpPr/>
            <p:nvPr/>
          </p:nvSpPr>
          <p:spPr>
            <a:xfrm>
              <a:off x="678926" y="1586270"/>
              <a:ext cx="3786188" cy="2320603"/>
            </a:xfrm>
            <a:prstGeom prst="rect">
              <a:avLst/>
            </a:prstGeom>
            <a:solidFill>
              <a:srgbClr val="FFFFFF"/>
            </a:solidFill>
            <a:ln w="9144">
              <a:solidFill>
                <a:srgbClr val="334155"/>
              </a:solidFill>
              <a:prstDash val="solid"/>
            </a:ln>
          </p:spPr>
          <p:txBody>
            <a:bodyPr/>
            <a:lstStyle/>
            <a:p>
              <a:endParaRPr lang="fr-FR" dirty="0"/>
            </a:p>
          </p:txBody>
        </p:sp>
        <p:pic>
          <p:nvPicPr>
            <p:cNvPr id="5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250" y="1780580"/>
              <a:ext cx="3214688" cy="342900"/>
            </a:xfrm>
            <a:prstGeom prst="rect">
              <a:avLst/>
            </a:prstGeom>
          </p:spPr>
        </p:pic>
        <p:sp>
          <p:nvSpPr>
            <p:cNvPr id="6" name="Text 2"/>
            <p:cNvSpPr/>
            <p:nvPr/>
          </p:nvSpPr>
          <p:spPr>
            <a:xfrm>
              <a:off x="857250" y="2266355"/>
              <a:ext cx="3214688" cy="2732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397" b="1" dirty="0">
                  <a:solidFill>
                    <a:srgbClr val="0F172A"/>
                  </a:solidFill>
                </a:rPr>
                <a:t>Données Tabulaires</a:t>
              </a:r>
              <a:endParaRPr lang="en-US" sz="1397" dirty="0"/>
            </a:p>
          </p:txBody>
        </p:sp>
        <p:sp>
          <p:nvSpPr>
            <p:cNvPr id="7" name="Text 3"/>
            <p:cNvSpPr/>
            <p:nvPr/>
          </p:nvSpPr>
          <p:spPr>
            <a:xfrm>
              <a:off x="857250" y="2682478"/>
              <a:ext cx="3214688" cy="41143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 algn="l">
                <a:lnSpc>
                  <a:spcPts val="1600"/>
                </a:lnSpc>
                <a:buNone/>
              </a:pPr>
              <a:r>
                <a:rPr lang="en-US" sz="942" dirty="0">
                  <a:solidFill>
                    <a:srgbClr val="334155"/>
                  </a:solidFill>
                </a:rPr>
                <a:t>Parallélisation du calcul des statistiques descriptives sur les colonnes indépendantes.</a:t>
              </a:r>
              <a:endParaRPr lang="en-US" sz="942" dirty="0"/>
            </a:p>
          </p:txBody>
        </p:sp>
        <p:sp>
          <p:nvSpPr>
            <p:cNvPr id="8" name="Shape 4"/>
            <p:cNvSpPr/>
            <p:nvPr/>
          </p:nvSpPr>
          <p:spPr>
            <a:xfrm>
              <a:off x="857250" y="3236788"/>
              <a:ext cx="857808" cy="207169"/>
            </a:xfrm>
            <a:prstGeom prst="rect">
              <a:avLst/>
            </a:prstGeom>
            <a:solidFill>
              <a:srgbClr val="0F172A"/>
            </a:solidFill>
            <a:ln/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 5"/>
            <p:cNvSpPr/>
            <p:nvPr/>
          </p:nvSpPr>
          <p:spPr>
            <a:xfrm>
              <a:off x="857250" y="3236788"/>
              <a:ext cx="857808" cy="207169"/>
            </a:xfrm>
            <a:prstGeom prst="rect">
              <a:avLst/>
            </a:prstGeom>
            <a:noFill/>
            <a:ln/>
          </p:spPr>
          <p:txBody>
            <a:bodyPr wrap="square" lIns="127508" tIns="42545" rIns="127508" bIns="42545" rtlCol="0" anchor="t">
              <a:spAutoFit/>
            </a:bodyPr>
            <a:lstStyle/>
            <a:p>
              <a:pPr marL="0" indent="0" algn="l">
                <a:lnSpc>
                  <a:spcPts val="900"/>
                </a:lnSpc>
                <a:buNone/>
              </a:pPr>
              <a:r>
                <a:rPr lang="en-US" sz="683" b="1" dirty="0">
                  <a:solidFill>
                    <a:srgbClr val="F0F2F5"/>
                  </a:solidFill>
                </a:rPr>
                <a:t>std::thread</a:t>
              </a:r>
              <a:endParaRPr lang="en-US" sz="683" dirty="0"/>
            </a:p>
          </p:txBody>
        </p:sp>
        <p:sp>
          <p:nvSpPr>
            <p:cNvPr id="10" name="Shape 6"/>
            <p:cNvSpPr/>
            <p:nvPr/>
          </p:nvSpPr>
          <p:spPr>
            <a:xfrm>
              <a:off x="1816215" y="3236788"/>
              <a:ext cx="808890" cy="207169"/>
            </a:xfrm>
            <a:prstGeom prst="rect">
              <a:avLst/>
            </a:prstGeom>
            <a:solidFill>
              <a:srgbClr val="0F172A"/>
            </a:solidFill>
            <a:ln/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 7"/>
            <p:cNvSpPr/>
            <p:nvPr/>
          </p:nvSpPr>
          <p:spPr>
            <a:xfrm>
              <a:off x="1816215" y="3236788"/>
              <a:ext cx="808890" cy="207169"/>
            </a:xfrm>
            <a:prstGeom prst="rect">
              <a:avLst/>
            </a:prstGeom>
            <a:noFill/>
            <a:ln/>
          </p:spPr>
          <p:txBody>
            <a:bodyPr wrap="square" lIns="127508" tIns="42545" rIns="127508" bIns="42545" rtlCol="0" anchor="t">
              <a:spAutoFit/>
            </a:bodyPr>
            <a:lstStyle/>
            <a:p>
              <a:pPr marL="0" indent="0" algn="l">
                <a:lnSpc>
                  <a:spcPts val="900"/>
                </a:lnSpc>
                <a:buNone/>
              </a:pPr>
              <a:r>
                <a:rPr lang="en-US" sz="683" b="1" dirty="0">
                  <a:solidFill>
                    <a:srgbClr val="F0F2F5"/>
                  </a:solidFill>
                </a:rPr>
                <a:t>std::mutex</a:t>
              </a:r>
              <a:endParaRPr lang="en-US" sz="683" dirty="0"/>
            </a:p>
          </p:txBody>
        </p:sp>
        <p:sp>
          <p:nvSpPr>
            <p:cNvPr id="12" name="Shape 8"/>
            <p:cNvSpPr/>
            <p:nvPr/>
          </p:nvSpPr>
          <p:spPr>
            <a:xfrm>
              <a:off x="2726261" y="3236788"/>
              <a:ext cx="1119727" cy="207169"/>
            </a:xfrm>
            <a:prstGeom prst="rect">
              <a:avLst/>
            </a:prstGeom>
            <a:solidFill>
              <a:srgbClr val="0F172A"/>
            </a:solidFill>
            <a:ln/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 9"/>
            <p:cNvSpPr/>
            <p:nvPr/>
          </p:nvSpPr>
          <p:spPr>
            <a:xfrm>
              <a:off x="2726261" y="3236788"/>
              <a:ext cx="1119727" cy="207169"/>
            </a:xfrm>
            <a:prstGeom prst="rect">
              <a:avLst/>
            </a:prstGeom>
            <a:noFill/>
            <a:ln/>
          </p:spPr>
          <p:txBody>
            <a:bodyPr wrap="square" lIns="127508" tIns="42545" rIns="127508" bIns="42545" rtlCol="0" anchor="t">
              <a:spAutoFit/>
            </a:bodyPr>
            <a:lstStyle/>
            <a:p>
              <a:pPr marL="0" indent="0" algn="l">
                <a:lnSpc>
                  <a:spcPts val="900"/>
                </a:lnSpc>
                <a:buNone/>
              </a:pPr>
              <a:r>
                <a:rPr lang="en-US" sz="683" b="1" dirty="0">
                  <a:solidFill>
                    <a:srgbClr val="F0F2F5"/>
                  </a:solidFill>
                </a:rPr>
                <a:t>std::lock_guard</a:t>
              </a:r>
              <a:endParaRPr lang="en-US" sz="683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86388C6-B15D-5D48-74A9-801A3FBE4E62}"/>
              </a:ext>
            </a:extLst>
          </p:cNvPr>
          <p:cNvGrpSpPr/>
          <p:nvPr/>
        </p:nvGrpSpPr>
        <p:grpSpPr>
          <a:xfrm>
            <a:off x="4786313" y="1540550"/>
            <a:ext cx="3786188" cy="2320603"/>
            <a:chOff x="4786313" y="1494830"/>
            <a:chExt cx="3786188" cy="2320603"/>
          </a:xfrm>
        </p:grpSpPr>
        <p:sp>
          <p:nvSpPr>
            <p:cNvPr id="14" name="Shape 10"/>
            <p:cNvSpPr/>
            <p:nvPr/>
          </p:nvSpPr>
          <p:spPr>
            <a:xfrm>
              <a:off x="4786313" y="1494830"/>
              <a:ext cx="3786188" cy="2320603"/>
            </a:xfrm>
            <a:prstGeom prst="rect">
              <a:avLst/>
            </a:prstGeom>
            <a:solidFill>
              <a:srgbClr val="FFFFFF"/>
            </a:solidFill>
            <a:ln w="9144">
              <a:solidFill>
                <a:srgbClr val="334155"/>
              </a:solidFill>
              <a:prstDash val="solid"/>
            </a:ln>
          </p:spPr>
          <p:txBody>
            <a:bodyPr/>
            <a:lstStyle/>
            <a:p>
              <a:endParaRPr lang="fr-FR"/>
            </a:p>
          </p:txBody>
        </p:sp>
        <p:pic>
          <p:nvPicPr>
            <p:cNvPr id="15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2063" y="1780580"/>
              <a:ext cx="3214688" cy="342900"/>
            </a:xfrm>
            <a:prstGeom prst="rect">
              <a:avLst/>
            </a:prstGeom>
          </p:spPr>
        </p:pic>
        <p:sp>
          <p:nvSpPr>
            <p:cNvPr id="16" name="Text 11"/>
            <p:cNvSpPr/>
            <p:nvPr/>
          </p:nvSpPr>
          <p:spPr>
            <a:xfrm>
              <a:off x="5072063" y="2266355"/>
              <a:ext cx="3214688" cy="2732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397" b="1" dirty="0">
                  <a:solidFill>
                    <a:srgbClr val="0F172A"/>
                  </a:solidFill>
                </a:rPr>
                <a:t>Traitement d'Image</a:t>
              </a:r>
              <a:endParaRPr lang="en-US" sz="1397" dirty="0"/>
            </a:p>
          </p:txBody>
        </p:sp>
        <p:sp>
          <p:nvSpPr>
            <p:cNvPr id="17" name="Text 12"/>
            <p:cNvSpPr/>
            <p:nvPr/>
          </p:nvSpPr>
          <p:spPr>
            <a:xfrm>
              <a:off x="5072063" y="2682478"/>
              <a:ext cx="3214688" cy="41143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 algn="l">
                <a:lnSpc>
                  <a:spcPts val="1600"/>
                </a:lnSpc>
                <a:buNone/>
              </a:pPr>
              <a:r>
                <a:rPr lang="en-US" sz="942" dirty="0">
                  <a:solidFill>
                    <a:srgbClr val="334155"/>
                  </a:solidFill>
                </a:rPr>
                <a:t>Analyse de l'impact du parallélisme sur l'accès aux pixels et les transformations matricielles.</a:t>
              </a:r>
              <a:endParaRPr lang="en-US" sz="942" dirty="0"/>
            </a:p>
          </p:txBody>
        </p:sp>
        <p:sp>
          <p:nvSpPr>
            <p:cNvPr id="18" name="Shape 13"/>
            <p:cNvSpPr/>
            <p:nvPr/>
          </p:nvSpPr>
          <p:spPr>
            <a:xfrm>
              <a:off x="5072063" y="3236788"/>
              <a:ext cx="651170" cy="207169"/>
            </a:xfrm>
            <a:prstGeom prst="rect">
              <a:avLst/>
            </a:prstGeom>
            <a:solidFill>
              <a:srgbClr val="0F172A"/>
            </a:solidFill>
            <a:ln/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Text 14"/>
            <p:cNvSpPr/>
            <p:nvPr/>
          </p:nvSpPr>
          <p:spPr>
            <a:xfrm>
              <a:off x="5072063" y="3236788"/>
              <a:ext cx="651170" cy="207169"/>
            </a:xfrm>
            <a:prstGeom prst="rect">
              <a:avLst/>
            </a:prstGeom>
            <a:noFill/>
            <a:ln/>
          </p:spPr>
          <p:txBody>
            <a:bodyPr wrap="square" lIns="127508" tIns="42545" rIns="127508" bIns="42545" rtlCol="0" anchor="t">
              <a:spAutoFit/>
            </a:bodyPr>
            <a:lstStyle/>
            <a:p>
              <a:pPr marL="0" indent="0" algn="l">
                <a:lnSpc>
                  <a:spcPts val="900"/>
                </a:lnSpc>
                <a:buNone/>
              </a:pPr>
              <a:r>
                <a:rPr lang="en-US" sz="683" b="1" dirty="0">
                  <a:solidFill>
                    <a:srgbClr val="F0F2F5"/>
                  </a:solidFill>
                </a:rPr>
                <a:t>OpenMP</a:t>
              </a:r>
              <a:endParaRPr lang="en-US" sz="683" dirty="0"/>
            </a:p>
          </p:txBody>
        </p:sp>
        <p:sp>
          <p:nvSpPr>
            <p:cNvPr id="20" name="Shape 15"/>
            <p:cNvSpPr/>
            <p:nvPr/>
          </p:nvSpPr>
          <p:spPr>
            <a:xfrm>
              <a:off x="5824389" y="3236788"/>
              <a:ext cx="1100444" cy="207169"/>
            </a:xfrm>
            <a:prstGeom prst="rect">
              <a:avLst/>
            </a:prstGeom>
            <a:solidFill>
              <a:srgbClr val="0F172A"/>
            </a:solidFill>
            <a:ln/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Text 16"/>
            <p:cNvSpPr/>
            <p:nvPr/>
          </p:nvSpPr>
          <p:spPr>
            <a:xfrm>
              <a:off x="5824389" y="3236788"/>
              <a:ext cx="1100444" cy="207169"/>
            </a:xfrm>
            <a:prstGeom prst="rect">
              <a:avLst/>
            </a:prstGeom>
            <a:noFill/>
            <a:ln/>
          </p:spPr>
          <p:txBody>
            <a:bodyPr wrap="square" lIns="127508" tIns="42545" rIns="127508" bIns="42545" rtlCol="0" anchor="t">
              <a:spAutoFit/>
            </a:bodyPr>
            <a:lstStyle/>
            <a:p>
              <a:pPr marL="0" indent="0" algn="l">
                <a:lnSpc>
                  <a:spcPts val="900"/>
                </a:lnSpc>
                <a:buNone/>
              </a:pPr>
              <a:r>
                <a:rPr lang="en-US" sz="683" b="1" dirty="0">
                  <a:solidFill>
                    <a:srgbClr val="F0F2F5"/>
                  </a:solidFill>
                </a:rPr>
                <a:t>at(x,y) vs Buffer</a:t>
              </a:r>
              <a:endParaRPr lang="en-US" sz="683" dirty="0"/>
            </a:p>
          </p:txBody>
        </p:sp>
        <p:sp>
          <p:nvSpPr>
            <p:cNvPr id="22" name="Shape 17"/>
            <p:cNvSpPr/>
            <p:nvPr/>
          </p:nvSpPr>
          <p:spPr>
            <a:xfrm>
              <a:off x="7025990" y="3236788"/>
              <a:ext cx="1167054" cy="207169"/>
            </a:xfrm>
            <a:prstGeom prst="rect">
              <a:avLst/>
            </a:prstGeom>
            <a:solidFill>
              <a:srgbClr val="0F172A"/>
            </a:solidFill>
            <a:ln/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Text 18"/>
            <p:cNvSpPr/>
            <p:nvPr/>
          </p:nvSpPr>
          <p:spPr>
            <a:xfrm>
              <a:off x="7025990" y="3236788"/>
              <a:ext cx="1167054" cy="207169"/>
            </a:xfrm>
            <a:prstGeom prst="rect">
              <a:avLst/>
            </a:prstGeom>
            <a:noFill/>
            <a:ln/>
          </p:spPr>
          <p:txBody>
            <a:bodyPr wrap="square" lIns="127508" tIns="42545" rIns="127508" bIns="42545" rtlCol="0" anchor="t">
              <a:spAutoFit/>
            </a:bodyPr>
            <a:lstStyle/>
            <a:p>
              <a:pPr marL="0" indent="0" algn="l">
                <a:lnSpc>
                  <a:spcPts val="900"/>
                </a:lnSpc>
                <a:buNone/>
              </a:pPr>
              <a:r>
                <a:rPr lang="en-US" sz="683" b="1" dirty="0">
                  <a:solidFill>
                    <a:srgbClr val="F0F2F5"/>
                  </a:solidFill>
                </a:rPr>
                <a:t>Speedup Analysis</a:t>
              </a:r>
              <a:endParaRPr lang="en-US" sz="683" dirty="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00075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-1" dirty="0">
                <a:solidFill>
                  <a:srgbClr val="0F172A"/>
                </a:solidFill>
              </a:rPr>
              <a:t>Multithreading vs Séquentiel</a:t>
            </a:r>
            <a:endParaRPr lang="en-US" sz="2436" dirty="0"/>
          </a:p>
        </p:txBody>
      </p:sp>
      <p:sp>
        <p:nvSpPr>
          <p:cNvPr id="6" name="Text 2"/>
          <p:cNvSpPr/>
          <p:nvPr/>
        </p:nvSpPr>
        <p:spPr>
          <a:xfrm>
            <a:off x="4857750" y="1459111"/>
            <a:ext cx="3714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563EB"/>
                </a:solidFill>
              </a:rPr>
              <a:t>Concept : TabularDescribe</a:t>
            </a:r>
            <a:endParaRPr lang="en-US" sz="987" dirty="0"/>
          </a:p>
        </p:txBody>
      </p:sp>
      <p:sp>
        <p:nvSpPr>
          <p:cNvPr id="7" name="Text 3"/>
          <p:cNvSpPr/>
          <p:nvPr/>
        </p:nvSpPr>
        <p:spPr>
          <a:xfrm>
            <a:off x="4857750" y="1725216"/>
            <a:ext cx="37147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Traitement parallèle des colonnes numériques pour le calcul des statistiques descriptives (Somme, Moyenne, Médiane).</a:t>
            </a:r>
            <a:endParaRPr lang="en-US" sz="834" dirty="0"/>
          </a:p>
        </p:txBody>
      </p:sp>
      <p:sp>
        <p:nvSpPr>
          <p:cNvPr id="8" name="Text 4"/>
          <p:cNvSpPr/>
          <p:nvPr/>
        </p:nvSpPr>
        <p:spPr>
          <a:xfrm>
            <a:off x="4857750" y="2318147"/>
            <a:ext cx="3714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563EB"/>
                </a:solidFill>
              </a:rPr>
              <a:t>Sécurité : Mutex &amp; Lock</a:t>
            </a:r>
            <a:endParaRPr lang="en-US" sz="987" dirty="0"/>
          </a:p>
        </p:txBody>
      </p:sp>
      <p:sp>
        <p:nvSpPr>
          <p:cNvPr id="9" name="Text 5"/>
          <p:cNvSpPr/>
          <p:nvPr/>
        </p:nvSpPr>
        <p:spPr>
          <a:xfrm>
            <a:off x="4857750" y="2584252"/>
            <a:ext cx="37147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Utilisation de </a:t>
            </a:r>
            <a:r>
              <a:rPr lang="en-US" sz="784" b="1" dirty="0">
                <a:solidFill>
                  <a:srgbClr val="334155"/>
                </a:solidFill>
              </a:rPr>
              <a:t>std::mutex</a:t>
            </a:r>
            <a:r>
              <a:rPr lang="en-US" sz="834" dirty="0">
                <a:solidFill>
                  <a:srgbClr val="334155"/>
                </a:solidFill>
              </a:rPr>
              <a:t> pour protéger l'écriture des résultats partagés et éviter les conditions de course.</a:t>
            </a:r>
            <a:endParaRPr lang="en-US" sz="834" dirty="0"/>
          </a:p>
        </p:txBody>
      </p:sp>
      <p:sp>
        <p:nvSpPr>
          <p:cNvPr id="10" name="Text 6"/>
          <p:cNvSpPr/>
          <p:nvPr/>
        </p:nvSpPr>
        <p:spPr>
          <a:xfrm>
            <a:off x="4857750" y="3177183"/>
            <a:ext cx="3714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563EB"/>
                </a:solidFill>
              </a:rPr>
              <a:t>Complexité Théorique</a:t>
            </a:r>
            <a:endParaRPr lang="en-US" sz="987" dirty="0"/>
          </a:p>
        </p:txBody>
      </p:sp>
      <p:sp>
        <p:nvSpPr>
          <p:cNvPr id="11" name="Shape 7"/>
          <p:cNvSpPr/>
          <p:nvPr/>
        </p:nvSpPr>
        <p:spPr>
          <a:xfrm>
            <a:off x="4857750" y="3443288"/>
            <a:ext cx="3714750" cy="592931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8"/>
          <p:cNvSpPr/>
          <p:nvPr/>
        </p:nvSpPr>
        <p:spPr>
          <a:xfrm>
            <a:off x="4857750" y="3443288"/>
            <a:ext cx="3714750" cy="592931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F0F2F5"/>
                </a:solidFill>
              </a:rPr>
              <a:t>T(seq) ≈ O(C⋅R)
 T(para) ≈ O(C⋅R / T)</a:t>
            </a:r>
            <a:endParaRPr lang="en-US" sz="942" dirty="0"/>
          </a:p>
        </p:txBody>
      </p:sp>
      <p:sp>
        <p:nvSpPr>
          <p:cNvPr id="13" name="Text 9"/>
          <p:cNvSpPr/>
          <p:nvPr/>
        </p:nvSpPr>
        <p:spPr>
          <a:xfrm>
            <a:off x="4857750" y="4107656"/>
            <a:ext cx="3714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Où C = colonnes, R = lignes, T = threads.</a:t>
            </a:r>
            <a:endParaRPr lang="en-US" sz="834" dirty="0"/>
          </a:p>
        </p:txBody>
      </p:sp>
      <p:pic>
        <p:nvPicPr>
          <p:cNvPr id="15" name="Image 14" descr="Une image contenant texte, ligne, capture d’écran, Tracé&#10;&#10;Le contenu généré par l’IA peut être incorrect.">
            <a:extLst>
              <a:ext uri="{FF2B5EF4-FFF2-40B4-BE49-F238E27FC236}">
                <a16:creationId xmlns:a16="http://schemas.microsoft.com/office/drawing/2014/main" id="{42A12E5E-3EE5-3B6F-D32C-C0250D07E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" y="1523067"/>
            <a:ext cx="4610100" cy="25672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0FACE7DB-1E4E-7AC2-B872-3D3B6AF0B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1" y="91231"/>
            <a:ext cx="6903720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81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00075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-1" dirty="0">
                <a:solidFill>
                  <a:srgbClr val="0F172A"/>
                </a:solidFill>
              </a:rPr>
              <a:t>Accès Pixels &amp; OpenMP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1351955"/>
            <a:ext cx="4014788" cy="2301934"/>
          </a:xfrm>
          <a:prstGeom prst="rect">
            <a:avLst/>
          </a:prstGeom>
          <a:solidFill>
            <a:srgbClr val="FFFFFF"/>
          </a:solidFill>
          <a:ln w="9144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Shape 2"/>
          <p:cNvSpPr/>
          <p:nvPr/>
        </p:nvSpPr>
        <p:spPr>
          <a:xfrm>
            <a:off x="4861322" y="1355527"/>
            <a:ext cx="1457102" cy="305395"/>
          </a:xfrm>
          <a:prstGeom prst="rect">
            <a:avLst/>
          </a:prstGeom>
          <a:solidFill>
            <a:srgbClr val="0F172A"/>
          </a:solidFill>
          <a:ln w="9144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Text 3"/>
          <p:cNvSpPr/>
          <p:nvPr/>
        </p:nvSpPr>
        <p:spPr>
          <a:xfrm>
            <a:off x="4861322" y="1355527"/>
            <a:ext cx="1457102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0F2F5"/>
                </a:solidFill>
              </a:rPr>
              <a:t>Taille Image</a:t>
            </a:r>
            <a:endParaRPr lang="en-US" sz="784" dirty="0"/>
          </a:p>
        </p:txBody>
      </p:sp>
      <p:sp>
        <p:nvSpPr>
          <p:cNvPr id="8" name="Shape 4"/>
          <p:cNvSpPr/>
          <p:nvPr/>
        </p:nvSpPr>
        <p:spPr>
          <a:xfrm>
            <a:off x="6315019" y="1355527"/>
            <a:ext cx="1028644" cy="305395"/>
          </a:xfrm>
          <a:prstGeom prst="rect">
            <a:avLst/>
          </a:prstGeom>
          <a:solidFill>
            <a:srgbClr val="0F172A"/>
          </a:solidFill>
          <a:ln w="9144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5"/>
          <p:cNvSpPr/>
          <p:nvPr/>
        </p:nvSpPr>
        <p:spPr>
          <a:xfrm>
            <a:off x="6315019" y="1355527"/>
            <a:ext cx="1028644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0F2F5"/>
                </a:solidFill>
              </a:rPr>
              <a:t>Speedup</a:t>
            </a:r>
            <a:endParaRPr lang="en-US" sz="784" dirty="0"/>
          </a:p>
        </p:txBody>
      </p:sp>
      <p:sp>
        <p:nvSpPr>
          <p:cNvPr id="10" name="Shape 6"/>
          <p:cNvSpPr/>
          <p:nvPr/>
        </p:nvSpPr>
        <p:spPr>
          <a:xfrm>
            <a:off x="7339952" y="1355527"/>
            <a:ext cx="1228976" cy="305395"/>
          </a:xfrm>
          <a:prstGeom prst="rect">
            <a:avLst/>
          </a:prstGeom>
          <a:solidFill>
            <a:srgbClr val="0F172A"/>
          </a:solidFill>
          <a:ln w="9144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1" name="Text 7"/>
          <p:cNvSpPr/>
          <p:nvPr/>
        </p:nvSpPr>
        <p:spPr>
          <a:xfrm>
            <a:off x="7339952" y="1355527"/>
            <a:ext cx="1228976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0F2F5"/>
                </a:solidFill>
              </a:rPr>
              <a:t>Efficacité</a:t>
            </a:r>
            <a:endParaRPr lang="en-US" sz="784" dirty="0"/>
          </a:p>
        </p:txBody>
      </p:sp>
      <p:sp>
        <p:nvSpPr>
          <p:cNvPr id="12" name="Text 8"/>
          <p:cNvSpPr/>
          <p:nvPr/>
        </p:nvSpPr>
        <p:spPr>
          <a:xfrm>
            <a:off x="4861322" y="1653778"/>
            <a:ext cx="1459111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1920 × 1080</a:t>
            </a:r>
            <a:endParaRPr lang="en-US" sz="834" dirty="0"/>
          </a:p>
        </p:txBody>
      </p:sp>
      <p:sp>
        <p:nvSpPr>
          <p:cNvPr id="13" name="Text 9"/>
          <p:cNvSpPr/>
          <p:nvPr/>
        </p:nvSpPr>
        <p:spPr>
          <a:xfrm>
            <a:off x="6320433" y="1653778"/>
            <a:ext cx="1025184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0.96</a:t>
            </a:r>
            <a:endParaRPr lang="en-US" sz="834" dirty="0"/>
          </a:p>
        </p:txBody>
      </p:sp>
      <p:sp>
        <p:nvSpPr>
          <p:cNvPr id="14" name="Text 10"/>
          <p:cNvSpPr/>
          <p:nvPr/>
        </p:nvSpPr>
        <p:spPr>
          <a:xfrm>
            <a:off x="7345617" y="1653778"/>
            <a:ext cx="1223311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24 %</a:t>
            </a:r>
            <a:endParaRPr lang="en-US" sz="834" dirty="0"/>
          </a:p>
        </p:txBody>
      </p:sp>
      <p:sp>
        <p:nvSpPr>
          <p:cNvPr id="15" name="Text 11"/>
          <p:cNvSpPr/>
          <p:nvPr/>
        </p:nvSpPr>
        <p:spPr>
          <a:xfrm>
            <a:off x="4861322" y="1959173"/>
            <a:ext cx="1459111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4096 × 4096</a:t>
            </a:r>
            <a:endParaRPr lang="en-US" sz="834" dirty="0"/>
          </a:p>
        </p:txBody>
      </p:sp>
      <p:sp>
        <p:nvSpPr>
          <p:cNvPr id="16" name="Text 12"/>
          <p:cNvSpPr/>
          <p:nvPr/>
        </p:nvSpPr>
        <p:spPr>
          <a:xfrm>
            <a:off x="6320433" y="1959173"/>
            <a:ext cx="1025184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1.18</a:t>
            </a:r>
            <a:endParaRPr lang="en-US" sz="834" dirty="0"/>
          </a:p>
        </p:txBody>
      </p:sp>
      <p:sp>
        <p:nvSpPr>
          <p:cNvPr id="17" name="Text 13"/>
          <p:cNvSpPr/>
          <p:nvPr/>
        </p:nvSpPr>
        <p:spPr>
          <a:xfrm>
            <a:off x="7345617" y="1959173"/>
            <a:ext cx="1223311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29.5 %</a:t>
            </a:r>
            <a:endParaRPr lang="en-US" sz="834" dirty="0"/>
          </a:p>
        </p:txBody>
      </p:sp>
      <p:sp>
        <p:nvSpPr>
          <p:cNvPr id="18" name="Shape 14"/>
          <p:cNvSpPr/>
          <p:nvPr/>
        </p:nvSpPr>
        <p:spPr>
          <a:xfrm>
            <a:off x="4857750" y="2411016"/>
            <a:ext cx="3714750" cy="1143000"/>
          </a:xfrm>
          <a:prstGeom prst="rect">
            <a:avLst/>
          </a:prstGeom>
          <a:solidFill>
            <a:srgbClr val="2563E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Text 15"/>
          <p:cNvSpPr/>
          <p:nvPr/>
        </p:nvSpPr>
        <p:spPr>
          <a:xfrm>
            <a:off x="4857750" y="2411016"/>
            <a:ext cx="3714750" cy="1143000"/>
          </a:xfrm>
          <a:prstGeom prst="rect">
            <a:avLst/>
          </a:prstGeom>
          <a:noFill/>
          <a:ln/>
        </p:spPr>
        <p:txBody>
          <a:bodyPr wrap="square" lIns="170053" tIns="170053" rIns="170053" bIns="170053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Conclusion Scientifique :
 L'implémentation séquentielle via at(x,y) est retenue pour sa sûreté et sa performance proche du parallèle sur les tailles standards. Le parallélisme (OpenMP) devient avantageux uniquement sur de très grandes résolutions.</a:t>
            </a:r>
            <a:endParaRPr lang="en-US" sz="784" dirty="0"/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7DEDC727-1904-7AF8-92FE-0CAAAC686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4577" y="3556288"/>
            <a:ext cx="4065351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sz="1100" dirty="0" err="1"/>
              <a:t>Tséquentiel</a:t>
            </a:r>
            <a:r>
              <a:rPr lang="fr-FR" sz="1100" dirty="0"/>
              <a:t>: temps d’exécution avec un seul thread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sz="1100" dirty="0" err="1"/>
              <a:t>Tparallèle</a:t>
            </a:r>
            <a:r>
              <a:rPr lang="fr-FR" sz="1100" dirty="0"/>
              <a:t>: temps d’exécution avec plusieurs threads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sz="1100" dirty="0"/>
              <a:t>S : </a:t>
            </a:r>
            <a:r>
              <a:rPr lang="fr-FR" sz="1100" dirty="0" err="1"/>
              <a:t>speedup</a:t>
            </a:r>
            <a:endParaRPr lang="fr-FR" sz="11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sz="1100" dirty="0"/>
              <a:t>P: nombre de cœurs / threads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7" name="Image 26" descr="Une image contenant texte, Police, blanc, clé&#10;&#10;Le contenu généré par l’IA peut être incorrect.">
            <a:extLst>
              <a:ext uri="{FF2B5EF4-FFF2-40B4-BE49-F238E27FC236}">
                <a16:creationId xmlns:a16="http://schemas.microsoft.com/office/drawing/2014/main" id="{1FED448B-E7D9-3822-7C54-898FA2971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929" y="3647170"/>
            <a:ext cx="990686" cy="464860"/>
          </a:xfrm>
          <a:prstGeom prst="rect">
            <a:avLst/>
          </a:prstGeom>
        </p:spPr>
      </p:pic>
      <p:pic>
        <p:nvPicPr>
          <p:cNvPr id="30" name="Image 29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4254FAB1-0986-955C-860F-C0A69C39F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7" y="1127760"/>
            <a:ext cx="4404395" cy="3048000"/>
          </a:xfrm>
          <a:prstGeom prst="rect">
            <a:avLst/>
          </a:prstGeom>
        </p:spPr>
      </p:pic>
      <p:pic>
        <p:nvPicPr>
          <p:cNvPr id="32" name="Image 31" descr="Une image contenant Police, texte, blanc, croquis&#10;&#10;Le contenu généré par l’IA peut être incorrect.">
            <a:extLst>
              <a:ext uri="{FF2B5EF4-FFF2-40B4-BE49-F238E27FC236}">
                <a16:creationId xmlns:a16="http://schemas.microsoft.com/office/drawing/2014/main" id="{3504A18F-5608-4479-81CC-5EA2F4557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581" y="4209952"/>
            <a:ext cx="571550" cy="42675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00075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-1" dirty="0">
                <a:solidFill>
                  <a:srgbClr val="0F172A"/>
                </a:solidFill>
              </a:rPr>
              <a:t>Perspectives et Évolutions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351955"/>
            <a:ext cx="3786188" cy="319683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2563EB"/>
                </a:solidFill>
              </a:rPr>
              <a:t>Facilité d'Extensibilité</a:t>
            </a:r>
            <a:endParaRPr lang="en-US" sz="1193" dirty="0"/>
          </a:p>
        </p:txBody>
      </p:sp>
      <p:sp>
        <p:nvSpPr>
          <p:cNvPr id="5" name="Text 2"/>
          <p:cNvSpPr/>
          <p:nvPr/>
        </p:nvSpPr>
        <p:spPr>
          <a:xfrm>
            <a:off x="735806" y="1885950"/>
            <a:ext cx="36218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2563EB"/>
                </a:solidFill>
              </a:rPr>
              <a:t>Nouveau Type de Donnée</a:t>
            </a:r>
            <a:endParaRPr lang="en-US" sz="683" dirty="0"/>
          </a:p>
        </p:txBody>
      </p:sp>
      <p:sp>
        <p:nvSpPr>
          <p:cNvPr id="6" name="Text 3"/>
          <p:cNvSpPr/>
          <p:nvPr/>
        </p:nvSpPr>
        <p:spPr>
          <a:xfrm>
            <a:off x="735806" y="2057400"/>
            <a:ext cx="67073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Hériter de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1406537" y="2057400"/>
            <a:ext cx="3703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IData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1776896" y="2057400"/>
            <a:ext cx="227729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+ Créer un Loader &amp; DisplayAdapter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735806" y="2375297"/>
            <a:ext cx="36218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2563EB"/>
                </a:solidFill>
              </a:rPr>
              <a:t>Nouveau Module</a:t>
            </a:r>
            <a:endParaRPr lang="en-US" sz="683" dirty="0"/>
          </a:p>
        </p:txBody>
      </p:sp>
      <p:sp>
        <p:nvSpPr>
          <p:cNvPr id="10" name="Text 7"/>
          <p:cNvSpPr/>
          <p:nvPr/>
        </p:nvSpPr>
        <p:spPr>
          <a:xfrm>
            <a:off x="735806" y="2546747"/>
            <a:ext cx="86168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Implémenter</a:t>
            </a:r>
            <a:endParaRPr lang="en-US" sz="885" dirty="0"/>
          </a:p>
        </p:txBody>
      </p:sp>
      <p:sp>
        <p:nvSpPr>
          <p:cNvPr id="11" name="Text 8"/>
          <p:cNvSpPr/>
          <p:nvPr/>
        </p:nvSpPr>
        <p:spPr>
          <a:xfrm>
            <a:off x="1597493" y="2546747"/>
            <a:ext cx="55269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IModule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2150185" y="2546747"/>
            <a:ext cx="214870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+ Enregistrement dans le Registry</a:t>
            </a:r>
            <a:endParaRPr lang="en-US" sz="885" dirty="0"/>
          </a:p>
        </p:txBody>
      </p:sp>
      <p:sp>
        <p:nvSpPr>
          <p:cNvPr id="13" name="Text 10"/>
          <p:cNvSpPr/>
          <p:nvPr/>
        </p:nvSpPr>
        <p:spPr>
          <a:xfrm>
            <a:off x="735806" y="2864644"/>
            <a:ext cx="36218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2563EB"/>
                </a:solidFill>
              </a:rPr>
              <a:t>Nouveau Format</a:t>
            </a:r>
            <a:endParaRPr lang="en-US" sz="683" dirty="0"/>
          </a:p>
        </p:txBody>
      </p:sp>
      <p:sp>
        <p:nvSpPr>
          <p:cNvPr id="14" name="Text 11"/>
          <p:cNvSpPr/>
          <p:nvPr/>
        </p:nvSpPr>
        <p:spPr>
          <a:xfrm>
            <a:off x="735806" y="3036094"/>
            <a:ext cx="70003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Ajouter un</a:t>
            </a:r>
            <a:endParaRPr lang="en-US" sz="885" dirty="0"/>
          </a:p>
        </p:txBody>
      </p:sp>
      <p:sp>
        <p:nvSpPr>
          <p:cNvPr id="15" name="Text 12"/>
          <p:cNvSpPr/>
          <p:nvPr/>
        </p:nvSpPr>
        <p:spPr>
          <a:xfrm>
            <a:off x="1435838" y="3036094"/>
            <a:ext cx="77308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DataLoader</a:t>
            </a:r>
            <a:endParaRPr lang="en-US" sz="885" dirty="0"/>
          </a:p>
        </p:txBody>
      </p:sp>
      <p:sp>
        <p:nvSpPr>
          <p:cNvPr id="16" name="Text 13"/>
          <p:cNvSpPr/>
          <p:nvPr/>
        </p:nvSpPr>
        <p:spPr>
          <a:xfrm>
            <a:off x="2208926" y="3036094"/>
            <a:ext cx="16621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spécifique au format cible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4786313" y="1351955"/>
            <a:ext cx="3786188" cy="319683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2563EB"/>
                </a:solidFill>
              </a:rPr>
              <a:t>Améliorations Futures</a:t>
            </a:r>
            <a:endParaRPr lang="en-US" sz="1193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3" y="1983284"/>
            <a:ext cx="142875" cy="142875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5036344" y="1957388"/>
            <a:ext cx="197053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F172A"/>
                </a:solidFill>
              </a:rPr>
              <a:t>Support Multimédia Étendu</a:t>
            </a:r>
            <a:endParaRPr lang="en-US" sz="987" dirty="0"/>
          </a:p>
        </p:txBody>
      </p:sp>
      <p:sp>
        <p:nvSpPr>
          <p:cNvPr id="20" name="Text 16"/>
          <p:cNvSpPr/>
          <p:nvPr/>
        </p:nvSpPr>
        <p:spPr>
          <a:xfrm>
            <a:off x="4786313" y="2209205"/>
            <a:ext cx="3786188" cy="162930"/>
          </a:xfrm>
          <a:prstGeom prst="rect">
            <a:avLst/>
          </a:prstGeom>
          <a:noFill/>
          <a:ln/>
        </p:spPr>
        <p:txBody>
          <a:bodyPr wrap="square" lIns="297688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Intégration du traitement Vidéo et Audio.</a:t>
            </a:r>
            <a:endParaRPr lang="en-US" sz="834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BDAC64-2776-A7F0-4C87-B942DC5234EE}"/>
              </a:ext>
            </a:extLst>
          </p:cNvPr>
          <p:cNvGrpSpPr/>
          <p:nvPr/>
        </p:nvGrpSpPr>
        <p:grpSpPr>
          <a:xfrm>
            <a:off x="4786313" y="2641511"/>
            <a:ext cx="3786188" cy="617545"/>
            <a:chOff x="4786313" y="3692537"/>
            <a:chExt cx="3786188" cy="617545"/>
          </a:xfrm>
        </p:grpSpPr>
        <p:pic>
          <p:nvPicPr>
            <p:cNvPr id="24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6313" y="3718433"/>
              <a:ext cx="107156" cy="142875"/>
            </a:xfrm>
            <a:prstGeom prst="rect">
              <a:avLst/>
            </a:prstGeom>
          </p:spPr>
        </p:pic>
        <p:sp>
          <p:nvSpPr>
            <p:cNvPr id="25" name="Text 19"/>
            <p:cNvSpPr/>
            <p:nvPr/>
          </p:nvSpPr>
          <p:spPr>
            <a:xfrm>
              <a:off x="5000625" y="3692537"/>
              <a:ext cx="1580080" cy="1946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987" b="1" dirty="0">
                  <a:solidFill>
                    <a:srgbClr val="0F172A"/>
                  </a:solidFill>
                </a:rPr>
                <a:t>Reporting Automatisé</a:t>
              </a:r>
              <a:endParaRPr lang="en-US" sz="987" dirty="0"/>
            </a:p>
          </p:txBody>
        </p:sp>
        <p:sp>
          <p:nvSpPr>
            <p:cNvPr id="26" name="Text 20"/>
            <p:cNvSpPr/>
            <p:nvPr/>
          </p:nvSpPr>
          <p:spPr>
            <a:xfrm>
              <a:off x="4786313" y="3944355"/>
              <a:ext cx="3786188" cy="365727"/>
            </a:xfrm>
            <a:prstGeom prst="rect">
              <a:avLst/>
            </a:prstGeom>
            <a:noFill/>
            <a:ln/>
          </p:spPr>
          <p:txBody>
            <a:bodyPr wrap="square" lIns="297688" tIns="0" rIns="0" bIns="0" rtlCol="0" anchor="t">
              <a:spAutoFit/>
            </a:bodyPr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834" dirty="0">
                  <a:solidFill>
                    <a:srgbClr val="334155"/>
                  </a:solidFill>
                </a:rPr>
                <a:t>Génération de rapports PDF détaillant les transformations et les statistiques obtenues.</a:t>
              </a:r>
              <a:endParaRPr lang="en-US" sz="834" dirty="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914400"/>
            <a:ext cx="4000500" cy="1508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94" b="1" kern="0" spc="-2" dirty="0">
                <a:solidFill>
                  <a:srgbClr val="0F172A"/>
                </a:solidFill>
              </a:rPr>
              <a:t>DMPS : Plus qu'un Projet,
une Plateforme</a:t>
            </a:r>
            <a:endParaRPr lang="en-US" sz="3294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725843"/>
            <a:ext cx="200025" cy="2000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0" y="2708877"/>
            <a:ext cx="249152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334155"/>
                </a:solidFill>
              </a:rPr>
              <a:t>Architecture Solide &amp; Scalable</a:t>
            </a:r>
            <a:endParaRPr lang="en-US" sz="1193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138394"/>
            <a:ext cx="200025" cy="20002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14400" y="3121428"/>
            <a:ext cx="215925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334155"/>
                </a:solidFill>
              </a:rPr>
              <a:t>Maîtrise Complète C++/Qt</a:t>
            </a:r>
            <a:endParaRPr lang="en-US" sz="1193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550946"/>
            <a:ext cx="200025" cy="20002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14400" y="3533980"/>
            <a:ext cx="231253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334155"/>
                </a:solidFill>
              </a:rPr>
              <a:t>Prêt pour l'Évolution Future</a:t>
            </a:r>
            <a:endParaRPr lang="en-US" sz="1193" dirty="0"/>
          </a:p>
        </p:txBody>
      </p:sp>
      <p:sp>
        <p:nvSpPr>
          <p:cNvPr id="10" name="Text 4"/>
          <p:cNvSpPr/>
          <p:nvPr/>
        </p:nvSpPr>
        <p:spPr>
          <a:xfrm>
            <a:off x="571500" y="4416623"/>
            <a:ext cx="65" cy="1323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84" b="1" kern="0" spc="1" dirty="0">
              <a:solidFill>
                <a:srgbClr val="334155"/>
              </a:solidFill>
            </a:endParaRPr>
          </a:p>
        </p:txBody>
      </p:sp>
      <p:sp>
        <p:nvSpPr>
          <p:cNvPr id="11" name="Shape 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fr-FR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5268209" y="1993999"/>
            <a:ext cx="3179555" cy="7786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145" b="1" kern="0" spc="-2" dirty="0">
                <a:solidFill>
                  <a:srgbClr val="F0F2F5"/>
                </a:solidFill>
              </a:rPr>
              <a:t>Questions ?</a:t>
            </a:r>
            <a:endParaRPr lang="en-US" sz="4145" dirty="0"/>
          </a:p>
        </p:txBody>
      </p:sp>
      <p:sp>
        <p:nvSpPr>
          <p:cNvPr id="13" name="Text 7"/>
          <p:cNvSpPr/>
          <p:nvPr/>
        </p:nvSpPr>
        <p:spPr>
          <a:xfrm>
            <a:off x="6072721" y="2915543"/>
            <a:ext cx="1570558" cy="1942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kern="0" spc="3" dirty="0">
                <a:solidFill>
                  <a:schemeClr val="bg1"/>
                </a:solidFill>
              </a:rPr>
              <a:t>Merci de votre attention</a:t>
            </a:r>
            <a:endParaRPr lang="en-US" sz="1193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8875" y="-226670"/>
            <a:ext cx="9556000" cy="5432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00" y="614809"/>
            <a:ext cx="4537457" cy="3902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-1" dirty="0">
                <a:solidFill>
                  <a:srgbClr val="0F172A"/>
                </a:solidFill>
              </a:rPr>
              <a:t>Genèse du Projet : Le "Pourquoi"</a:t>
            </a:r>
            <a:endParaRPr lang="en-US" sz="2436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06CA53-95A2-1CC1-9A5A-10C704C02EF4}"/>
              </a:ext>
            </a:extLst>
          </p:cNvPr>
          <p:cNvGrpSpPr/>
          <p:nvPr/>
        </p:nvGrpSpPr>
        <p:grpSpPr>
          <a:xfrm>
            <a:off x="111330" y="1343554"/>
            <a:ext cx="4000500" cy="952765"/>
            <a:chOff x="111330" y="1343554"/>
            <a:chExt cx="4000500" cy="952765"/>
          </a:xfrm>
        </p:grpSpPr>
        <p:sp>
          <p:nvSpPr>
            <p:cNvPr id="4" name="Text 1"/>
            <p:cNvSpPr/>
            <p:nvPr/>
          </p:nvSpPr>
          <p:spPr>
            <a:xfrm>
              <a:off x="111330" y="1343554"/>
              <a:ext cx="1449820" cy="20800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600"/>
                </a:lnSpc>
                <a:buNone/>
              </a:pPr>
              <a:r>
                <a:rPr lang="en-US" sz="1600" b="1" kern="0" spc="1" dirty="0">
                  <a:solidFill>
                    <a:srgbClr val="2563EB"/>
                  </a:solidFill>
                </a:rPr>
                <a:t>Objectifs Initiaux</a:t>
              </a:r>
              <a:endParaRPr lang="en-US" sz="1600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C0D7791-D252-7D0C-4A85-68C8433CEEC9}"/>
                </a:ext>
              </a:extLst>
            </p:cNvPr>
            <p:cNvGrpSpPr/>
            <p:nvPr/>
          </p:nvGrpSpPr>
          <p:grpSpPr>
            <a:xfrm>
              <a:off x="111330" y="1715293"/>
              <a:ext cx="3981613" cy="208647"/>
              <a:chOff x="203088" y="1683697"/>
              <a:chExt cx="3981613" cy="208647"/>
            </a:xfrm>
          </p:grpSpPr>
          <p:pic>
            <p:nvPicPr>
              <p:cNvPr id="5" name="Image 1" descr="preencod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088" y="1730870"/>
                <a:ext cx="100013" cy="114300"/>
              </a:xfrm>
              <a:prstGeom prst="rect">
                <a:avLst/>
              </a:prstGeom>
            </p:spPr>
          </p:pic>
          <p:sp>
            <p:nvSpPr>
              <p:cNvPr id="6" name="Text 2"/>
              <p:cNvSpPr/>
              <p:nvPr/>
            </p:nvSpPr>
            <p:spPr>
              <a:xfrm>
                <a:off x="369938" y="1683697"/>
                <a:ext cx="3814763" cy="20864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en-US" sz="1050" dirty="0">
                    <a:solidFill>
                      <a:srgbClr val="334155"/>
                    </a:solidFill>
                  </a:rPr>
                  <a:t>Appliquer les concepts avancés de POO et Design Patterns .</a:t>
                </a:r>
                <a:endParaRPr lang="en-US" sz="105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78EE34-F6DC-226D-79AF-32C62FFC5DE4}"/>
                </a:ext>
              </a:extLst>
            </p:cNvPr>
            <p:cNvGrpSpPr/>
            <p:nvPr/>
          </p:nvGrpSpPr>
          <p:grpSpPr>
            <a:xfrm>
              <a:off x="111330" y="2087672"/>
              <a:ext cx="4000500" cy="208647"/>
              <a:chOff x="203088" y="2223472"/>
              <a:chExt cx="4000500" cy="208647"/>
            </a:xfrm>
          </p:grpSpPr>
          <p:pic>
            <p:nvPicPr>
              <p:cNvPr id="7" name="Image 2" descr="preencod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088" y="2270645"/>
                <a:ext cx="100013" cy="114300"/>
              </a:xfrm>
              <a:prstGeom prst="rect">
                <a:avLst/>
              </a:prstGeom>
            </p:spPr>
          </p:pic>
          <p:sp>
            <p:nvSpPr>
              <p:cNvPr id="8" name="Text 3"/>
              <p:cNvSpPr/>
              <p:nvPr/>
            </p:nvSpPr>
            <p:spPr>
              <a:xfrm>
                <a:off x="388825" y="2223472"/>
                <a:ext cx="3814763" cy="20864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en-US" sz="1050" dirty="0">
                    <a:solidFill>
                      <a:srgbClr val="334155"/>
                    </a:solidFill>
                  </a:rPr>
                  <a:t>Répondre aux exigences techniques rigoureuses du cursus </a:t>
                </a:r>
                <a:r>
                  <a:rPr lang="en-US" sz="1050" dirty="0" err="1">
                    <a:solidFill>
                      <a:srgbClr val="334155"/>
                    </a:solidFill>
                  </a:rPr>
                  <a:t>ingénieur</a:t>
                </a:r>
                <a:r>
                  <a:rPr lang="en-US" sz="1050" dirty="0">
                    <a:solidFill>
                      <a:srgbClr val="334155"/>
                    </a:solidFill>
                  </a:rPr>
                  <a:t>.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1B7410D-0A76-4A65-CA63-0B1A3A25B521}"/>
              </a:ext>
            </a:extLst>
          </p:cNvPr>
          <p:cNvGrpSpPr/>
          <p:nvPr/>
        </p:nvGrpSpPr>
        <p:grpSpPr>
          <a:xfrm>
            <a:off x="111330" y="2756919"/>
            <a:ext cx="3986212" cy="902638"/>
            <a:chOff x="203088" y="2847181"/>
            <a:chExt cx="3986212" cy="902638"/>
          </a:xfrm>
        </p:grpSpPr>
        <p:sp>
          <p:nvSpPr>
            <p:cNvPr id="9" name="Text 4"/>
            <p:cNvSpPr/>
            <p:nvPr/>
          </p:nvSpPr>
          <p:spPr>
            <a:xfrm>
              <a:off x="203088" y="2847181"/>
              <a:ext cx="1322670" cy="20800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600"/>
                </a:lnSpc>
                <a:buNone/>
              </a:pPr>
              <a:r>
                <a:rPr lang="en-US" sz="1600" b="1" kern="0" spc="1" dirty="0">
                  <a:solidFill>
                    <a:srgbClr val="2563EB"/>
                  </a:solidFill>
                </a:rPr>
                <a:t>La Vision DMPS</a:t>
              </a:r>
              <a:endParaRPr lang="en-US" sz="1600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1BBB390-861D-FF64-1168-C79808D0B571}"/>
                </a:ext>
              </a:extLst>
            </p:cNvPr>
            <p:cNvGrpSpPr/>
            <p:nvPr/>
          </p:nvGrpSpPr>
          <p:grpSpPr>
            <a:xfrm>
              <a:off x="203088" y="3193856"/>
              <a:ext cx="1542576" cy="208647"/>
              <a:chOff x="203088" y="3179167"/>
              <a:chExt cx="1542576" cy="208647"/>
            </a:xfrm>
          </p:grpSpPr>
          <p:pic>
            <p:nvPicPr>
              <p:cNvPr id="10" name="Image 3" descr="preencoded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088" y="3226340"/>
                <a:ext cx="85725" cy="114300"/>
              </a:xfrm>
              <a:prstGeom prst="rect">
                <a:avLst/>
              </a:prstGeom>
            </p:spPr>
          </p:pic>
          <p:sp>
            <p:nvSpPr>
              <p:cNvPr id="11" name="Text 5"/>
              <p:cNvSpPr/>
              <p:nvPr/>
            </p:nvSpPr>
            <p:spPr>
              <a:xfrm>
                <a:off x="317388" y="3179167"/>
                <a:ext cx="1428276" cy="20864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en-US" sz="1050" dirty="0">
                    <a:solidFill>
                      <a:srgbClr val="334155"/>
                    </a:solidFill>
                  </a:rPr>
                  <a:t>Créer un outil </a:t>
                </a:r>
                <a:r>
                  <a:rPr lang="en-US" sz="987" b="1" dirty="0" err="1">
                    <a:solidFill>
                      <a:srgbClr val="334155"/>
                    </a:solidFill>
                  </a:rPr>
                  <a:t>réutilisable</a:t>
                </a:r>
                <a:r>
                  <a:rPr lang="en-US" sz="1050" dirty="0">
                    <a:solidFill>
                      <a:srgbClr val="334155"/>
                    </a:solidFill>
                  </a:rPr>
                  <a:t> .</a:t>
                </a:r>
                <a:endParaRPr lang="en-US" sz="105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FB72D6-2501-ABD8-92B6-95FFB3B0D030}"/>
                </a:ext>
              </a:extLst>
            </p:cNvPr>
            <p:cNvGrpSpPr/>
            <p:nvPr/>
          </p:nvGrpSpPr>
          <p:grpSpPr>
            <a:xfrm>
              <a:off x="203088" y="3541172"/>
              <a:ext cx="3986212" cy="208647"/>
              <a:chOff x="203088" y="3541172"/>
              <a:chExt cx="3986212" cy="208647"/>
            </a:xfrm>
          </p:grpSpPr>
          <p:pic>
            <p:nvPicPr>
              <p:cNvPr id="12" name="Image 4" descr="preencoded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088" y="3588345"/>
                <a:ext cx="114300" cy="114300"/>
              </a:xfrm>
              <a:prstGeom prst="rect">
                <a:avLst/>
              </a:prstGeom>
            </p:spPr>
          </p:pic>
          <p:sp>
            <p:nvSpPr>
              <p:cNvPr id="13" name="Text 6"/>
              <p:cNvSpPr/>
              <p:nvPr/>
            </p:nvSpPr>
            <p:spPr>
              <a:xfrm>
                <a:off x="388825" y="3541172"/>
                <a:ext cx="3800475" cy="20864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en-US" sz="1050" dirty="0">
                    <a:solidFill>
                      <a:srgbClr val="334155"/>
                    </a:solidFill>
                  </a:rPr>
                  <a:t>Bâtir une plateforme capable d'évoluer avec nos futurs </a:t>
                </a:r>
                <a:r>
                  <a:rPr lang="en-US" sz="1050" dirty="0" err="1">
                    <a:solidFill>
                      <a:srgbClr val="334155"/>
                    </a:solidFill>
                  </a:rPr>
                  <a:t>besoins</a:t>
                </a:r>
                <a:r>
                  <a:rPr lang="en-US" sz="1050" dirty="0">
                    <a:solidFill>
                      <a:srgbClr val="334155"/>
                    </a:solidFill>
                  </a:rPr>
                  <a:t>.</a:t>
                </a:r>
              </a:p>
            </p:txBody>
          </p:sp>
        </p:grpSp>
      </p:grpSp>
      <p:sp>
        <p:nvSpPr>
          <p:cNvPr id="14" name="Text 7"/>
          <p:cNvSpPr/>
          <p:nvPr/>
        </p:nvSpPr>
        <p:spPr>
          <a:xfrm>
            <a:off x="111330" y="4120158"/>
            <a:ext cx="4000500" cy="571500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9" i="1" dirty="0">
                <a:solidFill>
                  <a:srgbClr val="0F172A"/>
                </a:solidFill>
              </a:rPr>
              <a:t>"Un studio unique pour le texte, l'image et les données tabulaires."</a:t>
            </a:r>
            <a:endParaRPr lang="en-US" sz="1159" dirty="0"/>
          </a:p>
        </p:txBody>
      </p:sp>
      <p:pic>
        <p:nvPicPr>
          <p:cNvPr id="18" name="Image 17" descr="Une image contenant texte, Logiciel multimédia, capture d’écran, logiciel&#10;&#10;Le contenu généré par l’IA peut être incorrect.">
            <a:extLst>
              <a:ext uri="{FF2B5EF4-FFF2-40B4-BE49-F238E27FC236}">
                <a16:creationId xmlns:a16="http://schemas.microsoft.com/office/drawing/2014/main" id="{C34B1044-186C-1A60-E686-5FC6821C4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371" y="1187671"/>
            <a:ext cx="4000500" cy="31384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00075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-1" dirty="0">
                <a:solidFill>
                  <a:srgbClr val="0F172A"/>
                </a:solidFill>
              </a:rPr>
              <a:t>DMPS : Vue d'Ensemble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1381116" y="1351955"/>
            <a:ext cx="857250" cy="85725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2"/>
          <p:cNvSpPr/>
          <p:nvPr/>
        </p:nvSpPr>
        <p:spPr>
          <a:xfrm>
            <a:off x="1557254" y="2387798"/>
            <a:ext cx="5049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F172A"/>
                </a:solidFill>
              </a:rPr>
              <a:t>Texte</a:t>
            </a:r>
            <a:endParaRPr lang="en-US" sz="1193" dirty="0"/>
          </a:p>
        </p:txBody>
      </p:sp>
      <p:sp>
        <p:nvSpPr>
          <p:cNvPr id="7" name="Text 3"/>
          <p:cNvSpPr/>
          <p:nvPr/>
        </p:nvSpPr>
        <p:spPr>
          <a:xfrm>
            <a:off x="1085320" y="2728913"/>
            <a:ext cx="1448814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942" dirty="0">
                <a:solidFill>
                  <a:srgbClr val="334155"/>
                </a:solidFill>
              </a:rPr>
              <a:t>Analyse linguistique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085320" y="2991780"/>
            <a:ext cx="1448814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942" dirty="0">
                <a:solidFill>
                  <a:srgbClr val="334155"/>
                </a:solidFill>
              </a:rPr>
              <a:t>Nettoyage &amp; Formatage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1085320" y="3254648"/>
            <a:ext cx="1448814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942" dirty="0">
                <a:solidFill>
                  <a:srgbClr val="334155"/>
                </a:solidFill>
              </a:rPr>
              <a:t>Statistiques de mots</a:t>
            </a:r>
            <a:endParaRPr lang="en-US" sz="942" dirty="0"/>
          </a:p>
        </p:txBody>
      </p:sp>
      <p:sp>
        <p:nvSpPr>
          <p:cNvPr id="10" name="Shape 6"/>
          <p:cNvSpPr/>
          <p:nvPr/>
        </p:nvSpPr>
        <p:spPr>
          <a:xfrm>
            <a:off x="4143347" y="1351955"/>
            <a:ext cx="857250" cy="85725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7"/>
          <p:cNvSpPr/>
          <p:nvPr/>
        </p:nvSpPr>
        <p:spPr>
          <a:xfrm>
            <a:off x="4290268" y="2387798"/>
            <a:ext cx="56340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F172A"/>
                </a:solidFill>
              </a:rPr>
              <a:t>Image</a:t>
            </a:r>
            <a:endParaRPr lang="en-US" sz="1193" dirty="0"/>
          </a:p>
        </p:txBody>
      </p:sp>
      <p:sp>
        <p:nvSpPr>
          <p:cNvPr id="13" name="Text 8"/>
          <p:cNvSpPr/>
          <p:nvPr/>
        </p:nvSpPr>
        <p:spPr>
          <a:xfrm>
            <a:off x="3970000" y="2728913"/>
            <a:ext cx="1203973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942" dirty="0">
                <a:solidFill>
                  <a:srgbClr val="334155"/>
                </a:solidFill>
              </a:rPr>
              <a:t>Filtres &amp; Effets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3970000" y="2991780"/>
            <a:ext cx="1203973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942" dirty="0">
                <a:solidFill>
                  <a:srgbClr val="334155"/>
                </a:solidFill>
              </a:rPr>
              <a:t>Transformations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3970000" y="3254648"/>
            <a:ext cx="1203973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942" dirty="0">
                <a:solidFill>
                  <a:srgbClr val="334155"/>
                </a:solidFill>
              </a:rPr>
              <a:t>Analyse de couleurs</a:t>
            </a:r>
            <a:endParaRPr lang="en-US" sz="942" dirty="0"/>
          </a:p>
        </p:txBody>
      </p:sp>
      <p:sp>
        <p:nvSpPr>
          <p:cNvPr id="16" name="Shape 11"/>
          <p:cNvSpPr/>
          <p:nvPr/>
        </p:nvSpPr>
        <p:spPr>
          <a:xfrm>
            <a:off x="6905606" y="1351955"/>
            <a:ext cx="857250" cy="85725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Text 12"/>
          <p:cNvSpPr/>
          <p:nvPr/>
        </p:nvSpPr>
        <p:spPr>
          <a:xfrm>
            <a:off x="6863497" y="2387798"/>
            <a:ext cx="94144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F172A"/>
                </a:solidFill>
              </a:rPr>
              <a:t>Tabulaire</a:t>
            </a:r>
            <a:endParaRPr lang="en-US" sz="1193" dirty="0"/>
          </a:p>
        </p:txBody>
      </p:sp>
      <p:sp>
        <p:nvSpPr>
          <p:cNvPr id="19" name="Text 13"/>
          <p:cNvSpPr/>
          <p:nvPr/>
        </p:nvSpPr>
        <p:spPr>
          <a:xfrm>
            <a:off x="6720929" y="2728913"/>
            <a:ext cx="1226604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942" dirty="0">
                <a:solidFill>
                  <a:srgbClr val="334155"/>
                </a:solidFill>
              </a:rPr>
              <a:t>Nettoyage CSV/XLSX</a:t>
            </a:r>
            <a:endParaRPr lang="en-US" sz="942" dirty="0"/>
          </a:p>
        </p:txBody>
      </p:sp>
      <p:sp>
        <p:nvSpPr>
          <p:cNvPr id="20" name="Text 14"/>
          <p:cNvSpPr/>
          <p:nvPr/>
        </p:nvSpPr>
        <p:spPr>
          <a:xfrm>
            <a:off x="6720929" y="2991780"/>
            <a:ext cx="1226604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942" dirty="0">
                <a:solidFill>
                  <a:srgbClr val="334155"/>
                </a:solidFill>
              </a:rPr>
              <a:t>Stats descriptives</a:t>
            </a:r>
            <a:endParaRPr lang="en-US" sz="942" dirty="0"/>
          </a:p>
        </p:txBody>
      </p:sp>
      <p:sp>
        <p:nvSpPr>
          <p:cNvPr id="21" name="Text 15"/>
          <p:cNvSpPr/>
          <p:nvPr/>
        </p:nvSpPr>
        <p:spPr>
          <a:xfrm>
            <a:off x="6720929" y="3254648"/>
            <a:ext cx="1226604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942" dirty="0">
                <a:solidFill>
                  <a:srgbClr val="334155"/>
                </a:solidFill>
              </a:rPr>
              <a:t>Gestion des nuls</a:t>
            </a:r>
            <a:endParaRPr lang="en-US" sz="942" dirty="0"/>
          </a:p>
        </p:txBody>
      </p:sp>
      <p:sp>
        <p:nvSpPr>
          <p:cNvPr id="22" name="Text 16"/>
          <p:cNvSpPr/>
          <p:nvPr/>
        </p:nvSpPr>
        <p:spPr>
          <a:xfrm>
            <a:off x="571500" y="4520208"/>
            <a:ext cx="803783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2563EB"/>
                </a:solidFill>
              </a:rPr>
              <a:t>35+</a:t>
            </a:r>
            <a:endParaRPr lang="en-US" sz="3294" dirty="0"/>
          </a:p>
        </p:txBody>
      </p:sp>
      <p:sp>
        <p:nvSpPr>
          <p:cNvPr id="23" name="Text 17"/>
          <p:cNvSpPr/>
          <p:nvPr/>
        </p:nvSpPr>
        <p:spPr>
          <a:xfrm>
            <a:off x="1518158" y="4637187"/>
            <a:ext cx="924558" cy="3893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F172A"/>
                </a:solidFill>
              </a:rPr>
              <a:t>Modules de
traitement</a:t>
            </a:r>
            <a:endParaRPr lang="en-US" sz="987" dirty="0"/>
          </a:p>
        </p:txBody>
      </p:sp>
      <p:sp>
        <p:nvSpPr>
          <p:cNvPr id="24" name="Text 18"/>
          <p:cNvSpPr/>
          <p:nvPr/>
        </p:nvSpPr>
        <p:spPr>
          <a:xfrm>
            <a:off x="6518170" y="4520208"/>
            <a:ext cx="574709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2563EB"/>
                </a:solidFill>
              </a:rPr>
              <a:t>Qt</a:t>
            </a:r>
            <a:endParaRPr lang="en-US" sz="3294" dirty="0"/>
          </a:p>
        </p:txBody>
      </p:sp>
      <p:sp>
        <p:nvSpPr>
          <p:cNvPr id="25" name="Text 19"/>
          <p:cNvSpPr/>
          <p:nvPr/>
        </p:nvSpPr>
        <p:spPr>
          <a:xfrm>
            <a:off x="7235754" y="4637187"/>
            <a:ext cx="1336746" cy="3893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F172A"/>
                </a:solidFill>
              </a:rPr>
              <a:t>Interface
Professionnelle</a:t>
            </a:r>
            <a:endParaRPr lang="en-US" sz="987" dirty="0"/>
          </a:p>
        </p:txBody>
      </p:sp>
      <p:pic>
        <p:nvPicPr>
          <p:cNvPr id="27" name="Graphic 26" descr="Document with solid fill">
            <a:extLst>
              <a:ext uri="{FF2B5EF4-FFF2-40B4-BE49-F238E27FC236}">
                <a16:creationId xmlns:a16="http://schemas.microsoft.com/office/drawing/2014/main" id="{BA7A8106-0984-FF58-CBD3-1DB97A3A2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283" y="1323380"/>
            <a:ext cx="914400" cy="914400"/>
          </a:xfrm>
          <a:prstGeom prst="rect">
            <a:avLst/>
          </a:prstGeom>
        </p:spPr>
      </p:pic>
      <p:pic>
        <p:nvPicPr>
          <p:cNvPr id="29" name="Graphic 28" descr="Image with solid fill">
            <a:extLst>
              <a:ext uri="{FF2B5EF4-FFF2-40B4-BE49-F238E27FC236}">
                <a16:creationId xmlns:a16="http://schemas.microsoft.com/office/drawing/2014/main" id="{E5910F80-46CE-0E72-C2F7-D5A8E250D4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27862" y="1324254"/>
            <a:ext cx="914400" cy="914400"/>
          </a:xfrm>
          <a:prstGeom prst="rect">
            <a:avLst/>
          </a:prstGeom>
        </p:spPr>
      </p:pic>
      <p:pic>
        <p:nvPicPr>
          <p:cNvPr id="31" name="Graphic 30" descr="Database with solid fill">
            <a:extLst>
              <a:ext uri="{FF2B5EF4-FFF2-40B4-BE49-F238E27FC236}">
                <a16:creationId xmlns:a16="http://schemas.microsoft.com/office/drawing/2014/main" id="{DC601347-3486-4D09-5970-BDD1C9106B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0537" y="130373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00075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-1" dirty="0">
                <a:solidFill>
                  <a:srgbClr val="0F172A"/>
                </a:solidFill>
              </a:rPr>
              <a:t>Démonstration Vidéo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1351955"/>
            <a:ext cx="8001000" cy="2857500"/>
          </a:xfrm>
          <a:prstGeom prst="rect">
            <a:avLst/>
          </a:prstGeom>
          <a:solidFill>
            <a:srgbClr val="0F172A"/>
          </a:solidFill>
          <a:ln w="18288">
            <a:solidFill>
              <a:srgbClr val="2563EB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0" y="2306538"/>
            <a:ext cx="571500" cy="5715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116154" y="3020913"/>
            <a:ext cx="291169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F0F2F5"/>
                </a:solidFill>
              </a:rPr>
              <a:t>Le Pipeline DMPS en Action</a:t>
            </a:r>
            <a:endParaRPr lang="en-US" sz="1193" dirty="0"/>
          </a:p>
        </p:txBody>
      </p:sp>
      <p:pic>
        <p:nvPicPr>
          <p:cNvPr id="15" name="Demo-DMPS">
            <a:hlinkClick r:id="" action="ppaction://media"/>
            <a:extLst>
              <a:ext uri="{FF2B5EF4-FFF2-40B4-BE49-F238E27FC236}">
                <a16:creationId xmlns:a16="http://schemas.microsoft.com/office/drawing/2014/main" id="{906992A4-B608-BFF0-E65E-EB6C85D12F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31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00075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-1" dirty="0">
                <a:solidFill>
                  <a:srgbClr val="0F172A"/>
                </a:solidFill>
              </a:rPr>
              <a:t>Architecture Logicielle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494830"/>
            <a:ext cx="378618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2563EB"/>
                </a:solidFill>
              </a:rPr>
              <a:t>Séparation des Préoccupations</a:t>
            </a:r>
            <a:endParaRPr lang="en-US" sz="119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907381"/>
            <a:ext cx="144661" cy="128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23317" y="1871663"/>
            <a:ext cx="353437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987" b="1" dirty="0">
                <a:solidFill>
                  <a:srgbClr val="334155"/>
                </a:solidFill>
              </a:rPr>
              <a:t>Frontend (Qt) :</a:t>
            </a:r>
            <a:r>
              <a:rPr lang="en-US" sz="1050" dirty="0">
                <a:solidFill>
                  <a:srgbClr val="334155"/>
                </a:solidFill>
              </a:rPr>
              <a:t> Interface riche, gestion des docks et des thèmes.</a:t>
            </a:r>
            <a:endParaRPr lang="en-US" sz="987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507456"/>
            <a:ext cx="128588" cy="1285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07244" y="2471738"/>
            <a:ext cx="355044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987" b="1" dirty="0">
                <a:solidFill>
                  <a:srgbClr val="334155"/>
                </a:solidFill>
              </a:rPr>
              <a:t>Controller :</a:t>
            </a:r>
            <a:r>
              <a:rPr lang="en-US" sz="1050" dirty="0">
                <a:solidFill>
                  <a:srgbClr val="334155"/>
                </a:solidFill>
              </a:rPr>
              <a:t> Orchestration et pont de communication UI ↔ Engine.</a:t>
            </a:r>
            <a:endParaRPr lang="en-US" sz="987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107531"/>
            <a:ext cx="160734" cy="12858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39391" y="3071813"/>
            <a:ext cx="351829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987" b="1" dirty="0">
                <a:solidFill>
                  <a:srgbClr val="334155"/>
                </a:solidFill>
              </a:rPr>
              <a:t>Backend (C++ Pur) :</a:t>
            </a:r>
            <a:r>
              <a:rPr lang="en-US" sz="1050" dirty="0">
                <a:solidFill>
                  <a:srgbClr val="334155"/>
                </a:solidFill>
              </a:rPr>
              <a:t> Logique métier et pipeline indépendants de Qt.</a:t>
            </a:r>
            <a:endParaRPr lang="en-US" sz="987" dirty="0"/>
          </a:p>
        </p:txBody>
      </p:sp>
      <p:sp>
        <p:nvSpPr>
          <p:cNvPr id="11" name="Shape 5"/>
          <p:cNvSpPr/>
          <p:nvPr/>
        </p:nvSpPr>
        <p:spPr>
          <a:xfrm>
            <a:off x="571500" y="3830836"/>
            <a:ext cx="3786188" cy="635794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6"/>
          <p:cNvSpPr/>
          <p:nvPr/>
        </p:nvSpPr>
        <p:spPr>
          <a:xfrm>
            <a:off x="571500" y="3830836"/>
            <a:ext cx="3786188" cy="666849"/>
          </a:xfrm>
          <a:prstGeom prst="rect">
            <a:avLst/>
          </a:prstGeom>
          <a:noFill/>
          <a:ln/>
        </p:spPr>
        <p:txBody>
          <a:bodyPr wrap="square" lIns="170053" tIns="170053" rIns="170053" bIns="170053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600" b="1" dirty="0">
                <a:solidFill>
                  <a:srgbClr val="F0F2F5"/>
                </a:solidFill>
              </a:rPr>
              <a:t>"Une architecture ouverte à l'extension, fermée à la modification."</a:t>
            </a:r>
            <a:endParaRPr lang="en-US" sz="1600" dirty="0"/>
          </a:p>
        </p:txBody>
      </p:sp>
      <p:sp>
        <p:nvSpPr>
          <p:cNvPr id="13" name="Shape 7"/>
          <p:cNvSpPr/>
          <p:nvPr/>
        </p:nvSpPr>
        <p:spPr>
          <a:xfrm>
            <a:off x="4786313" y="1351955"/>
            <a:ext cx="3786188" cy="3114675"/>
          </a:xfrm>
          <a:prstGeom prst="rect">
            <a:avLst/>
          </a:prstGeom>
          <a:solidFill>
            <a:srgbClr val="FFFFFF"/>
          </a:solidFill>
          <a:ln w="9144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7" name="Picture 16" descr="A blue rectangle with black text&#10;&#10;AI-generated content may be incorrect.">
            <a:extLst>
              <a:ext uri="{FF2B5EF4-FFF2-40B4-BE49-F238E27FC236}">
                <a16:creationId xmlns:a16="http://schemas.microsoft.com/office/drawing/2014/main" id="{41E528BF-1EFA-CB2E-33E4-E70EC6567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5891" y="1543613"/>
            <a:ext cx="1427032" cy="26684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00075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-1" dirty="0">
                <a:solidFill>
                  <a:srgbClr val="0F172A"/>
                </a:solidFill>
              </a:rPr>
              <a:t>Le Trio Fondamental : Polymorphisme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1643063"/>
            <a:ext cx="2857500" cy="2857500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1928813"/>
            <a:ext cx="2286000" cy="228600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714750" y="1535013"/>
            <a:ext cx="711222" cy="192881"/>
          </a:xfrm>
          <a:prstGeom prst="rect">
            <a:avLst/>
          </a:prstGeom>
          <a:solidFill>
            <a:srgbClr val="2563E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3"/>
          <p:cNvSpPr/>
          <p:nvPr/>
        </p:nvSpPr>
        <p:spPr>
          <a:xfrm>
            <a:off x="3714750" y="1535013"/>
            <a:ext cx="711222" cy="192881"/>
          </a:xfrm>
          <a:prstGeom prst="rect">
            <a:avLst/>
          </a:prstGeom>
          <a:noFill/>
          <a:ln/>
        </p:spPr>
        <p:txBody>
          <a:bodyPr wrap="square" lIns="102108" tIns="34036" rIns="102108" bIns="34036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Interface</a:t>
            </a:r>
            <a:endParaRPr lang="en-US" sz="683" dirty="0"/>
          </a:p>
        </p:txBody>
      </p:sp>
      <p:sp>
        <p:nvSpPr>
          <p:cNvPr id="8" name="Text 4"/>
          <p:cNvSpPr/>
          <p:nvPr/>
        </p:nvSpPr>
        <p:spPr>
          <a:xfrm>
            <a:off x="4533128" y="1494830"/>
            <a:ext cx="576076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0F172A"/>
                </a:solidFill>
              </a:rPr>
              <a:t>IData</a:t>
            </a:r>
            <a:endParaRPr lang="en-US" sz="1397" dirty="0"/>
          </a:p>
        </p:txBody>
      </p:sp>
      <p:sp>
        <p:nvSpPr>
          <p:cNvPr id="9" name="Text 5"/>
          <p:cNvSpPr/>
          <p:nvPr/>
        </p:nvSpPr>
        <p:spPr>
          <a:xfrm>
            <a:off x="3714750" y="1839516"/>
            <a:ext cx="48577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4155"/>
                </a:solidFill>
              </a:rPr>
              <a:t>Abstraction polymorphe de la donnée. Permet au système de manipuler du texte, des images ou des tableaux sans connaître leur structure interne.</a:t>
            </a:r>
            <a:endParaRPr lang="en-US" sz="942" dirty="0"/>
          </a:p>
        </p:txBody>
      </p:sp>
      <p:sp>
        <p:nvSpPr>
          <p:cNvPr id="10" name="Shape 6"/>
          <p:cNvSpPr/>
          <p:nvPr/>
        </p:nvSpPr>
        <p:spPr>
          <a:xfrm>
            <a:off x="3714750" y="2622649"/>
            <a:ext cx="711222" cy="192881"/>
          </a:xfrm>
          <a:prstGeom prst="rect">
            <a:avLst/>
          </a:prstGeom>
          <a:solidFill>
            <a:srgbClr val="2563E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7"/>
          <p:cNvSpPr/>
          <p:nvPr/>
        </p:nvSpPr>
        <p:spPr>
          <a:xfrm>
            <a:off x="3714750" y="2622649"/>
            <a:ext cx="711222" cy="192881"/>
          </a:xfrm>
          <a:prstGeom prst="rect">
            <a:avLst/>
          </a:prstGeom>
          <a:noFill/>
          <a:ln/>
        </p:spPr>
        <p:txBody>
          <a:bodyPr wrap="square" lIns="102108" tIns="34036" rIns="102108" bIns="34036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Interface</a:t>
            </a:r>
            <a:endParaRPr lang="en-US" sz="683" dirty="0"/>
          </a:p>
        </p:txBody>
      </p:sp>
      <p:sp>
        <p:nvSpPr>
          <p:cNvPr id="12" name="Text 8"/>
          <p:cNvSpPr/>
          <p:nvPr/>
        </p:nvSpPr>
        <p:spPr>
          <a:xfrm>
            <a:off x="4533128" y="2582466"/>
            <a:ext cx="859734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0F172A"/>
                </a:solidFill>
              </a:rPr>
              <a:t>IModule</a:t>
            </a:r>
            <a:endParaRPr lang="en-US" sz="1397" dirty="0"/>
          </a:p>
        </p:txBody>
      </p:sp>
      <p:sp>
        <p:nvSpPr>
          <p:cNvPr id="13" name="Text 9"/>
          <p:cNvSpPr/>
          <p:nvPr/>
        </p:nvSpPr>
        <p:spPr>
          <a:xfrm>
            <a:off x="3714750" y="2927152"/>
            <a:ext cx="4857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4155"/>
                </a:solidFill>
              </a:rPr>
              <a:t>Contrat universel de traitement. Chaque module implémente la méthode :</a:t>
            </a:r>
            <a:endParaRPr lang="en-US" sz="942" dirty="0"/>
          </a:p>
        </p:txBody>
      </p:sp>
      <p:sp>
        <p:nvSpPr>
          <p:cNvPr id="14" name="Shape 10"/>
          <p:cNvSpPr/>
          <p:nvPr/>
        </p:nvSpPr>
        <p:spPr>
          <a:xfrm>
            <a:off x="3714750" y="3191470"/>
            <a:ext cx="4857750" cy="298252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1"/>
          <p:cNvSpPr/>
          <p:nvPr/>
        </p:nvSpPr>
        <p:spPr>
          <a:xfrm>
            <a:off x="3714750" y="3191470"/>
            <a:ext cx="4857750" cy="298252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F0F2F5"/>
                </a:solidFill>
              </a:rPr>
              <a:t>virtual ModuleResult apply(IData&amp; data) = 0;</a:t>
            </a:r>
            <a:endParaRPr lang="en-US" sz="834" dirty="0"/>
          </a:p>
        </p:txBody>
      </p:sp>
      <p:sp>
        <p:nvSpPr>
          <p:cNvPr id="16" name="Shape 12"/>
          <p:cNvSpPr/>
          <p:nvPr/>
        </p:nvSpPr>
        <p:spPr>
          <a:xfrm>
            <a:off x="3714750" y="3887093"/>
            <a:ext cx="1009864" cy="192881"/>
          </a:xfrm>
          <a:prstGeom prst="rect">
            <a:avLst/>
          </a:prstGeom>
          <a:solidFill>
            <a:srgbClr val="2563E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3"/>
          <p:cNvSpPr/>
          <p:nvPr/>
        </p:nvSpPr>
        <p:spPr>
          <a:xfrm>
            <a:off x="3714750" y="3887093"/>
            <a:ext cx="1009864" cy="192881"/>
          </a:xfrm>
          <a:prstGeom prst="rect">
            <a:avLst/>
          </a:prstGeom>
          <a:noFill/>
          <a:ln/>
        </p:spPr>
        <p:txBody>
          <a:bodyPr wrap="square" lIns="102108" tIns="34036" rIns="102108" bIns="34036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Orchestrateur</a:t>
            </a:r>
            <a:endParaRPr lang="en-US" sz="683" dirty="0"/>
          </a:p>
        </p:txBody>
      </p:sp>
      <p:sp>
        <p:nvSpPr>
          <p:cNvPr id="18" name="Text 14"/>
          <p:cNvSpPr/>
          <p:nvPr/>
        </p:nvSpPr>
        <p:spPr>
          <a:xfrm>
            <a:off x="4831770" y="3846909"/>
            <a:ext cx="695092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0F172A"/>
                </a:solidFill>
              </a:rPr>
              <a:t>Engine</a:t>
            </a:r>
            <a:endParaRPr lang="en-US" sz="1397" dirty="0"/>
          </a:p>
        </p:txBody>
      </p:sp>
      <p:sp>
        <p:nvSpPr>
          <p:cNvPr id="19" name="Text 15"/>
          <p:cNvSpPr/>
          <p:nvPr/>
        </p:nvSpPr>
        <p:spPr>
          <a:xfrm>
            <a:off x="3714750" y="4191595"/>
            <a:ext cx="48577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4155"/>
                </a:solidFill>
              </a:rPr>
              <a:t>Le cœur du studio. Il gère le cycle de vie des données et l'exécution séquentielle des modules actifs.</a:t>
            </a:r>
            <a:endParaRPr lang="en-US" sz="94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00075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-1" dirty="0">
                <a:solidFill>
                  <a:srgbClr val="0F172A"/>
                </a:solidFill>
              </a:rPr>
              <a:t>Structure Générale des Pipelines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87990" y="2749578"/>
            <a:ext cx="9056009" cy="2230636"/>
          </a:xfrm>
          <a:prstGeom prst="rect">
            <a:avLst/>
          </a:prstGeom>
          <a:solidFill>
            <a:srgbClr val="FFFFFF"/>
          </a:solidFill>
          <a:ln w="9144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15" y="3546182"/>
            <a:ext cx="8866370" cy="59106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57617" y="1351955"/>
            <a:ext cx="37147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2563EB"/>
                </a:solidFill>
              </a:rPr>
              <a:t>Un Flux Unifié</a:t>
            </a:r>
            <a:endParaRPr lang="en-US" sz="1397" dirty="0"/>
          </a:p>
        </p:txBody>
      </p:sp>
      <p:sp>
        <p:nvSpPr>
          <p:cNvPr id="7" name="Text 3"/>
          <p:cNvSpPr/>
          <p:nvPr/>
        </p:nvSpPr>
        <p:spPr>
          <a:xfrm>
            <a:off x="357617" y="1768078"/>
            <a:ext cx="37147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334155"/>
                </a:solidFill>
              </a:rPr>
              <a:t>Tous les traitements au sein de DMPS partagent une structure de communication commune, garantissant la cohérence du système.</a:t>
            </a:r>
            <a:endParaRPr lang="en-US" sz="1050" dirty="0"/>
          </a:p>
        </p:txBody>
      </p:sp>
      <p:sp>
        <p:nvSpPr>
          <p:cNvPr id="8" name="Shape 4"/>
          <p:cNvSpPr/>
          <p:nvPr/>
        </p:nvSpPr>
        <p:spPr>
          <a:xfrm>
            <a:off x="4857750" y="1394980"/>
            <a:ext cx="3714750" cy="985838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Shape 5"/>
          <p:cNvSpPr/>
          <p:nvPr/>
        </p:nvSpPr>
        <p:spPr>
          <a:xfrm>
            <a:off x="4857750" y="1394980"/>
            <a:ext cx="28575" cy="985838"/>
          </a:xfrm>
          <a:prstGeom prst="rect">
            <a:avLst/>
          </a:prstGeom>
          <a:solidFill>
            <a:srgbClr val="2563E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6"/>
          <p:cNvSpPr/>
          <p:nvPr/>
        </p:nvSpPr>
        <p:spPr>
          <a:xfrm>
            <a:off x="4857750" y="1394980"/>
            <a:ext cx="3714750" cy="985838"/>
          </a:xfrm>
          <a:prstGeom prst="rect">
            <a:avLst/>
          </a:prstGeom>
          <a:noFill/>
          <a:ln/>
        </p:spPr>
        <p:txBody>
          <a:bodyPr wrap="square" lIns="170053" tIns="170053" rIns="170053" bIns="170053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0F2F5"/>
                </a:solidFill>
              </a:rPr>
              <a:t>Flux Bidirectionnel :
 1. Requête UI via le Controller
 2. Orchestration par l'Engine
 3. Retour de données/résultats vers l'UI</a:t>
            </a:r>
            <a:endParaRPr lang="en-US" sz="88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73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00075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-1" dirty="0">
                <a:solidFill>
                  <a:srgbClr val="0F172A"/>
                </a:solidFill>
              </a:rPr>
              <a:t>Pipeline : Chargement des Données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1169077"/>
            <a:ext cx="4629150" cy="3821739"/>
          </a:xfrm>
          <a:prstGeom prst="rect">
            <a:avLst/>
          </a:prstGeom>
          <a:solidFill>
            <a:srgbClr val="FFFFFF"/>
          </a:solidFill>
          <a:ln w="9144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5" y="1311952"/>
            <a:ext cx="4000500" cy="35217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650706" y="1459111"/>
            <a:ext cx="292179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1. Requête UI</a:t>
            </a:r>
            <a:endParaRPr lang="en-US" sz="885" dirty="0"/>
          </a:p>
        </p:txBody>
      </p:sp>
      <p:sp>
        <p:nvSpPr>
          <p:cNvPr id="7" name="Text 3"/>
          <p:cNvSpPr/>
          <p:nvPr/>
        </p:nvSpPr>
        <p:spPr>
          <a:xfrm>
            <a:off x="5650706" y="1669852"/>
            <a:ext cx="2921794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L'utilisateur sélectionne un fichier. Le Controller transmet le chemin à l'Engine.</a:t>
            </a:r>
            <a:endParaRPr lang="en-US" sz="834" dirty="0"/>
          </a:p>
        </p:txBody>
      </p:sp>
      <p:sp>
        <p:nvSpPr>
          <p:cNvPr id="8" name="Text 4"/>
          <p:cNvSpPr/>
          <p:nvPr/>
        </p:nvSpPr>
        <p:spPr>
          <a:xfrm>
            <a:off x="5650706" y="2204182"/>
            <a:ext cx="292179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2. Orchestration</a:t>
            </a:r>
            <a:endParaRPr lang="en-US" sz="885" dirty="0"/>
          </a:p>
        </p:txBody>
      </p:sp>
      <p:sp>
        <p:nvSpPr>
          <p:cNvPr id="9" name="Text 5"/>
          <p:cNvSpPr/>
          <p:nvPr/>
        </p:nvSpPr>
        <p:spPr>
          <a:xfrm>
            <a:off x="5650706" y="2414922"/>
            <a:ext cx="2921794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L'Engine sollicite le </a:t>
            </a:r>
            <a:r>
              <a:rPr lang="en-US" sz="784" b="1" dirty="0">
                <a:solidFill>
                  <a:srgbClr val="334155"/>
                </a:solidFill>
              </a:rPr>
              <a:t>DataLoaderManager</a:t>
            </a:r>
            <a:r>
              <a:rPr lang="en-US" sz="834" dirty="0">
                <a:solidFill>
                  <a:srgbClr val="334155"/>
                </a:solidFill>
              </a:rPr>
              <a:t> pour identifier le format.</a:t>
            </a:r>
            <a:endParaRPr lang="en-US" sz="834" dirty="0"/>
          </a:p>
        </p:txBody>
      </p:sp>
      <p:sp>
        <p:nvSpPr>
          <p:cNvPr id="10" name="Text 6"/>
          <p:cNvSpPr/>
          <p:nvPr/>
        </p:nvSpPr>
        <p:spPr>
          <a:xfrm>
            <a:off x="5650706" y="2949253"/>
            <a:ext cx="292179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3. Instanciation</a:t>
            </a:r>
            <a:endParaRPr lang="en-US" sz="885" dirty="0"/>
          </a:p>
        </p:txBody>
      </p:sp>
      <p:sp>
        <p:nvSpPr>
          <p:cNvPr id="11" name="Text 7"/>
          <p:cNvSpPr/>
          <p:nvPr/>
        </p:nvSpPr>
        <p:spPr>
          <a:xfrm>
            <a:off x="5650706" y="3159993"/>
            <a:ext cx="2921794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Le Loader spécifique est activé pour lire le fichier et créer un objet </a:t>
            </a:r>
            <a:r>
              <a:rPr lang="en-US" sz="784" b="1" dirty="0">
                <a:solidFill>
                  <a:srgbClr val="334155"/>
                </a:solidFill>
              </a:rPr>
              <a:t>IData</a:t>
            </a:r>
            <a:r>
              <a:rPr lang="en-US" sz="834" dirty="0">
                <a:solidFill>
                  <a:srgbClr val="334155"/>
                </a:solidFill>
              </a:rPr>
              <a:t>.</a:t>
            </a:r>
            <a:endParaRPr lang="en-US" sz="834" dirty="0"/>
          </a:p>
        </p:txBody>
      </p:sp>
      <p:sp>
        <p:nvSpPr>
          <p:cNvPr id="12" name="Text 8"/>
          <p:cNvSpPr/>
          <p:nvPr/>
        </p:nvSpPr>
        <p:spPr>
          <a:xfrm>
            <a:off x="5650706" y="3694323"/>
            <a:ext cx="292179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4. Affichage</a:t>
            </a:r>
            <a:endParaRPr lang="en-US" sz="885" dirty="0"/>
          </a:p>
        </p:txBody>
      </p:sp>
      <p:sp>
        <p:nvSpPr>
          <p:cNvPr id="13" name="Text 9"/>
          <p:cNvSpPr/>
          <p:nvPr/>
        </p:nvSpPr>
        <p:spPr>
          <a:xfrm>
            <a:off x="5650706" y="3905064"/>
            <a:ext cx="2921794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L'objet IData est renvoyé à l'UI pour être rendu par le </a:t>
            </a:r>
            <a:r>
              <a:rPr lang="en-US" sz="784" b="1" dirty="0">
                <a:solidFill>
                  <a:srgbClr val="334155"/>
                </a:solidFill>
              </a:rPr>
              <a:t>DisplayAdapter</a:t>
            </a:r>
            <a:r>
              <a:rPr lang="en-US" sz="834" dirty="0">
                <a:solidFill>
                  <a:srgbClr val="334155"/>
                </a:solidFill>
              </a:rPr>
              <a:t> adéquat.</a:t>
            </a:r>
            <a:endParaRPr lang="en-US" sz="83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42925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-1" dirty="0">
                <a:solidFill>
                  <a:srgbClr val="0F172A"/>
                </a:solidFill>
              </a:rPr>
              <a:t>Pipeline : Gestion des Modules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428625" y="982223"/>
            <a:ext cx="4809581" cy="3988194"/>
          </a:xfrm>
          <a:prstGeom prst="rect">
            <a:avLst/>
          </a:prstGeom>
          <a:solidFill>
            <a:srgbClr val="FFFFFF"/>
          </a:solidFill>
          <a:ln w="9144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Text 3"/>
          <p:cNvSpPr/>
          <p:nvPr/>
        </p:nvSpPr>
        <p:spPr>
          <a:xfrm>
            <a:off x="5619257" y="1223367"/>
            <a:ext cx="30961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1. Sélection UI</a:t>
            </a:r>
            <a:endParaRPr lang="en-US" sz="885" dirty="0"/>
          </a:p>
        </p:txBody>
      </p:sp>
      <p:sp>
        <p:nvSpPr>
          <p:cNvPr id="8" name="Text 4"/>
          <p:cNvSpPr/>
          <p:nvPr/>
        </p:nvSpPr>
        <p:spPr>
          <a:xfrm>
            <a:off x="5619257" y="1441252"/>
            <a:ext cx="3096118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L'utilisateur active/désactive les modules et configure leurs paramètres.</a:t>
            </a:r>
            <a:endParaRPr lang="en-US" sz="834" dirty="0"/>
          </a:p>
        </p:txBody>
      </p:sp>
      <p:sp>
        <p:nvSpPr>
          <p:cNvPr id="9" name="Text 5"/>
          <p:cNvSpPr/>
          <p:nvPr/>
        </p:nvSpPr>
        <p:spPr>
          <a:xfrm>
            <a:off x="5619257" y="1904144"/>
            <a:ext cx="30961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2. Transmission</a:t>
            </a:r>
            <a:endParaRPr lang="en-US" sz="885" dirty="0"/>
          </a:p>
        </p:txBody>
      </p:sp>
      <p:sp>
        <p:nvSpPr>
          <p:cNvPr id="10" name="Text 6"/>
          <p:cNvSpPr/>
          <p:nvPr/>
        </p:nvSpPr>
        <p:spPr>
          <a:xfrm>
            <a:off x="5619257" y="2122029"/>
            <a:ext cx="3096118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Le Controller envoie la liste des </a:t>
            </a:r>
            <a:r>
              <a:rPr lang="en-US" sz="784" b="1" dirty="0">
                <a:solidFill>
                  <a:srgbClr val="334155"/>
                </a:solidFill>
              </a:rPr>
              <a:t>SelectedModule</a:t>
            </a:r>
            <a:r>
              <a:rPr lang="en-US" sz="834" dirty="0">
                <a:solidFill>
                  <a:srgbClr val="334155"/>
                </a:solidFill>
              </a:rPr>
              <a:t> à l'Engine.</a:t>
            </a:r>
            <a:endParaRPr lang="en-US" sz="834" dirty="0"/>
          </a:p>
        </p:txBody>
      </p:sp>
      <p:sp>
        <p:nvSpPr>
          <p:cNvPr id="11" name="Text 7"/>
          <p:cNvSpPr/>
          <p:nvPr/>
        </p:nvSpPr>
        <p:spPr>
          <a:xfrm>
            <a:off x="5619257" y="2584921"/>
            <a:ext cx="30961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3. Validation</a:t>
            </a:r>
            <a:endParaRPr lang="en-US" sz="885" dirty="0"/>
          </a:p>
        </p:txBody>
      </p:sp>
      <p:sp>
        <p:nvSpPr>
          <p:cNvPr id="12" name="Text 8"/>
          <p:cNvSpPr/>
          <p:nvPr/>
        </p:nvSpPr>
        <p:spPr>
          <a:xfrm>
            <a:off x="5619257" y="2802806"/>
            <a:ext cx="3096118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Le </a:t>
            </a:r>
            <a:r>
              <a:rPr lang="en-US" sz="784" b="1" dirty="0">
                <a:solidFill>
                  <a:srgbClr val="334155"/>
                </a:solidFill>
              </a:rPr>
              <a:t>ModuleManager</a:t>
            </a:r>
            <a:r>
              <a:rPr lang="en-US" sz="834" dirty="0">
                <a:solidFill>
                  <a:srgbClr val="334155"/>
                </a:solidFill>
              </a:rPr>
              <a:t> vérifie les paramètres via le </a:t>
            </a:r>
            <a:r>
              <a:rPr lang="en-US" sz="784" b="1" dirty="0">
                <a:solidFill>
                  <a:srgbClr val="334155"/>
                </a:solidFill>
              </a:rPr>
              <a:t>ModuleRegistry</a:t>
            </a:r>
            <a:r>
              <a:rPr lang="en-US" sz="834" dirty="0">
                <a:solidFill>
                  <a:srgbClr val="334155"/>
                </a:solidFill>
              </a:rPr>
              <a:t>.</a:t>
            </a:r>
            <a:endParaRPr lang="en-US" sz="834" dirty="0"/>
          </a:p>
        </p:txBody>
      </p:sp>
      <p:sp>
        <p:nvSpPr>
          <p:cNvPr id="13" name="Text 9"/>
          <p:cNvSpPr/>
          <p:nvPr/>
        </p:nvSpPr>
        <p:spPr>
          <a:xfrm>
            <a:off x="5619257" y="3265698"/>
            <a:ext cx="30961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F172A"/>
                </a:solidFill>
              </a:rPr>
              <a:t>4. Instanciation</a:t>
            </a:r>
            <a:endParaRPr lang="en-US" sz="885" dirty="0"/>
          </a:p>
        </p:txBody>
      </p:sp>
      <p:sp>
        <p:nvSpPr>
          <p:cNvPr id="14" name="Text 10"/>
          <p:cNvSpPr/>
          <p:nvPr/>
        </p:nvSpPr>
        <p:spPr>
          <a:xfrm>
            <a:off x="5619257" y="3483583"/>
            <a:ext cx="3096118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4155"/>
                </a:solidFill>
              </a:rPr>
              <a:t>Les instances de modules sont créées via les </a:t>
            </a:r>
            <a:r>
              <a:rPr lang="en-US" sz="784" b="1" dirty="0">
                <a:solidFill>
                  <a:srgbClr val="334155"/>
                </a:solidFill>
              </a:rPr>
              <a:t>Factories</a:t>
            </a:r>
            <a:r>
              <a:rPr lang="en-US" sz="834" dirty="0">
                <a:solidFill>
                  <a:srgbClr val="334155"/>
                </a:solidFill>
              </a:rPr>
              <a:t> et stockées dans l'Engine.</a:t>
            </a:r>
            <a:endParaRPr lang="en-US" sz="834" dirty="0"/>
          </a:p>
        </p:txBody>
      </p:sp>
      <p:pic>
        <p:nvPicPr>
          <p:cNvPr id="16" name="Picture 15" descr="A diagram of a program&#10;&#10;AI-generated content may be incorrect.">
            <a:extLst>
              <a:ext uri="{FF2B5EF4-FFF2-40B4-BE49-F238E27FC236}">
                <a16:creationId xmlns:a16="http://schemas.microsoft.com/office/drawing/2014/main" id="{DF4CFA50-A694-0F54-5921-D8E08E6D6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704" y="1066248"/>
            <a:ext cx="1740810" cy="37931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932</Words>
  <Application>Microsoft Office PowerPoint</Application>
  <PresentationFormat>On-screen Show (16:9)</PresentationFormat>
  <Paragraphs>164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chaghalmohamedamine</cp:lastModifiedBy>
  <cp:revision>15</cp:revision>
  <dcterms:created xsi:type="dcterms:W3CDTF">2026-01-29T08:51:01Z</dcterms:created>
  <dcterms:modified xsi:type="dcterms:W3CDTF">2026-01-29T14:23:07Z</dcterms:modified>
</cp:coreProperties>
</file>